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3"/>
  </p:notesMasterIdLst>
  <p:sldIdLst>
    <p:sldId id="257" r:id="rId3"/>
    <p:sldId id="258" r:id="rId4"/>
    <p:sldId id="281" r:id="rId5"/>
    <p:sldId id="280" r:id="rId6"/>
    <p:sldId id="267" r:id="rId7"/>
    <p:sldId id="270" r:id="rId8"/>
    <p:sldId id="284" r:id="rId9"/>
    <p:sldId id="283" r:id="rId10"/>
    <p:sldId id="286" r:id="rId11"/>
    <p:sldId id="28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6405" autoAdjust="0"/>
  </p:normalViewPr>
  <p:slideViewPr>
    <p:cSldViewPr snapToGrid="0">
      <p:cViewPr varScale="1">
        <p:scale>
          <a:sx n="129" d="100"/>
          <a:sy n="129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525FB-C22E-44F7-A75D-E1874841BD25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A76F8-D083-4A12-A3D3-D9FBA30C9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7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DB1B4-6734-4282-9CCC-2677876121C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819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633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005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375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021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8007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Add images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717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815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D3B45"/>
                </a:solidFill>
                <a:effectLst/>
                <a:latin typeface="LatoWeb"/>
              </a:rPr>
              <a:t>What are some of the approaches you learned in class that was used in the design?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D3B45"/>
                </a:solidFill>
                <a:effectLst/>
                <a:latin typeface="LatoWeb"/>
              </a:rPr>
              <a:t>Why do you have such an E-R diagram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D3B45"/>
                </a:solidFill>
                <a:effectLst/>
                <a:latin typeface="LatoWeb"/>
              </a:rPr>
              <a:t>How do you transformed your E-R diagram to tables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D3B45"/>
                </a:solidFill>
                <a:effectLst/>
                <a:latin typeface="LatoWeb"/>
              </a:rPr>
              <a:t>How do you normalized your tables.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D3B45"/>
                </a:solidFill>
                <a:effectLst/>
                <a:latin typeface="LatoWeb"/>
              </a:rPr>
              <a:t>What were some of the challenges you encountered while creating sample data?</a:t>
            </a:r>
            <a:endParaRPr 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001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509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A3C7-669D-8190-E94F-8D15880AD3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06CF36-A0C9-8F20-85DA-D819E0013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8EE2E-AEF2-5D39-0FB5-B6148B90D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1CF34-DCC6-A933-5389-A8296401E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A8ECB-D405-A6E3-A746-6F736906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40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6CD5C-FCD9-ABB1-9F72-2221F40C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E5D632-0AF2-07B8-B3BC-26F78CB7E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31AC9-46E4-FFA3-EB83-E08E35C01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456F8-2F29-BBDA-97C4-2365B986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B3AFF-B2CA-91EE-8C0A-F51D05767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F16E0-E039-71C4-28DD-64723652D6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2C1AB-13B9-FDDE-4BAA-FF3EBF5DC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F60EF-3CDA-5070-AB25-45AC87B64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A4AB1-4554-E9EB-1641-B10A6EC32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9BA70-9A30-2F64-BBDB-80794AB6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183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30AF69C-5220-4249-AF65-E89797DA37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39700" y="0"/>
            <a:ext cx="6375400" cy="6959600"/>
          </a:xfrm>
          <a:custGeom>
            <a:avLst/>
            <a:gdLst>
              <a:gd name="connsiteX0" fmla="*/ 0 w 6375400"/>
              <a:gd name="connsiteY0" fmla="*/ 0 h 6959600"/>
              <a:gd name="connsiteX1" fmla="*/ 4697663 w 6375400"/>
              <a:gd name="connsiteY1" fmla="*/ 12912 h 6959600"/>
              <a:gd name="connsiteX2" fmla="*/ 6375400 w 6375400"/>
              <a:gd name="connsiteY2" fmla="*/ 6959600 h 6959600"/>
              <a:gd name="connsiteX3" fmla="*/ 62139 w 6375400"/>
              <a:gd name="connsiteY3" fmla="*/ 6946688 h 6959600"/>
              <a:gd name="connsiteX4" fmla="*/ 0 w 6375400"/>
              <a:gd name="connsiteY4" fmla="*/ 0 h 695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75400" h="6959600">
                <a:moveTo>
                  <a:pt x="0" y="0"/>
                </a:moveTo>
                <a:lnTo>
                  <a:pt x="4697663" y="12912"/>
                </a:lnTo>
                <a:lnTo>
                  <a:pt x="6375400" y="6959600"/>
                </a:lnTo>
                <a:lnTo>
                  <a:pt x="62139" y="6946688"/>
                </a:lnTo>
                <a:cubicBezTo>
                  <a:pt x="53853" y="4626821"/>
                  <a:pt x="45569" y="2306955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38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9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>
            <a:extLst>
              <a:ext uri="{FF2B5EF4-FFF2-40B4-BE49-F238E27FC236}">
                <a16:creationId xmlns:a16="http://schemas.microsoft.com/office/drawing/2014/main" id="{730AF69C-5220-4249-AF65-E89797DA37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39700" y="0"/>
            <a:ext cx="6375400" cy="6959600"/>
          </a:xfrm>
          <a:custGeom>
            <a:avLst/>
            <a:gdLst>
              <a:gd name="connsiteX0" fmla="*/ 0 w 6375400"/>
              <a:gd name="connsiteY0" fmla="*/ 0 h 6959600"/>
              <a:gd name="connsiteX1" fmla="*/ 4697663 w 6375400"/>
              <a:gd name="connsiteY1" fmla="*/ 12912 h 6959600"/>
              <a:gd name="connsiteX2" fmla="*/ 6375400 w 6375400"/>
              <a:gd name="connsiteY2" fmla="*/ 6959600 h 6959600"/>
              <a:gd name="connsiteX3" fmla="*/ 62139 w 6375400"/>
              <a:gd name="connsiteY3" fmla="*/ 6946688 h 6959600"/>
              <a:gd name="connsiteX4" fmla="*/ 0 w 6375400"/>
              <a:gd name="connsiteY4" fmla="*/ 0 h 695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75400" h="6959600">
                <a:moveTo>
                  <a:pt x="0" y="0"/>
                </a:moveTo>
                <a:lnTo>
                  <a:pt x="4697663" y="12912"/>
                </a:lnTo>
                <a:lnTo>
                  <a:pt x="6375400" y="6959600"/>
                </a:lnTo>
                <a:lnTo>
                  <a:pt x="62139" y="6946688"/>
                </a:lnTo>
                <a:cubicBezTo>
                  <a:pt x="53853" y="4626821"/>
                  <a:pt x="45569" y="2306955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5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19790C6F-02FE-4F1D-AF33-4A828AC064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2545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57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902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70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52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978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41FA5-31D8-1BFE-0D7D-2CF369029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4EBCE-9EDC-CD11-07CC-FE91C27A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A3F6D-0370-A86E-F543-31AAB17D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04C15-B423-8703-62C9-1F5048B2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7267A-5422-98FA-CDAF-324430D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315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656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F286-283A-2A2C-47A3-C182DAB22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C9896-DF02-35D1-F766-C1C693268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4287D-A0E9-CEC2-AF0A-CC355F45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AEDE7-C594-9419-5921-AC37AAA0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6628E-541A-A5F3-B244-9DC93162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46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42F5-FCDD-B26E-49D2-2FA9EF605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A58CD-BF61-3A56-4F37-A9CA8E73D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6B4E5-74AA-4EED-F461-30A9A15F8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24594-1010-9DF2-F39D-9B6312D0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52A384-F21C-19CA-CB81-0FE7E5320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8AA1B-6066-E950-8EBB-015C63A8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AADD2-1E3F-E9C9-6122-B34AB8261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8FE8E-323E-77B1-14AB-203290980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CDBCC-FE2A-3D41-E9F7-DBB81BCF3A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7384AD-3289-533D-0316-693652125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676BA-69A9-05E4-2B68-CA5356002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EDE52-6C87-0B3E-CBFF-99EF2A818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D8755F-43A6-6148-3E73-44D37A6FD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1C13D0-7F68-99F4-A7E6-F4CF9364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48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F426-6F15-FA13-C9BE-D78DB73B3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F13258-341B-C57D-94E5-172F318D6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083F09-512A-7B4E-CC02-8CAB809FA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E8CE2F-2BA5-3D16-D1A9-D0F1045A3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02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220949-AED7-FE48-8EBC-10C7775A9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10A1B0-9E2D-07A6-1587-9D9329B11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6AEC4-1ABE-A9CB-2454-658AA321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7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2DFA-5D19-1038-F0AD-A7C115131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644DB-2637-F8F1-7400-1F304F8A4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44824-EC6E-4158-5FFB-6EBE02015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CC5CF-6E5C-5F8D-3C2A-6C1C85744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EF9DA-93FD-F37C-C0B7-B5AADCE5A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0CD91-0481-BB7C-B107-C9BC64F9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16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DE9C-1C7E-753F-62DA-0409987A1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CCFE8-80F8-7347-A1AF-AF70E2C7F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9CA79-2E44-8CD8-3FFB-FA800319D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64E16-C421-71A2-A2F3-113E85C83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EAA9D-405A-1103-E561-BD7CA0861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9FB03-C6DB-824B-D90C-B179129C0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86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6BA4EB-0429-D48E-6EE2-5BC37D82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D0D76-E2AF-F708-AB86-22D978E48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CAC8B-BBF1-C6FC-E6C9-EC4915DEA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74FA0-1B80-4123-9ABA-C5875CCAEA90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98608-DA4C-3FB3-4384-2E7379B30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4CF2A-AC2D-7D6A-90F8-87AD097C7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61674-1A18-45E4-8DAB-31CABC90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1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411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tags" Target="../tags/tag34.xml"/><Relationship Id="rId18" Type="http://schemas.openxmlformats.org/officeDocument/2006/relationships/tags" Target="../tags/tag39.xml"/><Relationship Id="rId3" Type="http://schemas.openxmlformats.org/officeDocument/2006/relationships/tags" Target="../tags/tag24.xml"/><Relationship Id="rId21" Type="http://schemas.openxmlformats.org/officeDocument/2006/relationships/tags" Target="../tags/tag42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17" Type="http://schemas.openxmlformats.org/officeDocument/2006/relationships/tags" Target="../tags/tag38.xml"/><Relationship Id="rId25" Type="http://schemas.openxmlformats.org/officeDocument/2006/relationships/image" Target="../media/image7.png"/><Relationship Id="rId2" Type="http://schemas.openxmlformats.org/officeDocument/2006/relationships/tags" Target="../tags/tag23.xml"/><Relationship Id="rId16" Type="http://schemas.openxmlformats.org/officeDocument/2006/relationships/tags" Target="../tags/tag37.xml"/><Relationship Id="rId20" Type="http://schemas.openxmlformats.org/officeDocument/2006/relationships/tags" Target="../tags/tag41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24" Type="http://schemas.openxmlformats.org/officeDocument/2006/relationships/notesSlide" Target="../notesSlides/notesSlide10.xml"/><Relationship Id="rId5" Type="http://schemas.openxmlformats.org/officeDocument/2006/relationships/tags" Target="../tags/tag26.xml"/><Relationship Id="rId15" Type="http://schemas.openxmlformats.org/officeDocument/2006/relationships/tags" Target="../tags/tag36.xml"/><Relationship Id="rId23" Type="http://schemas.openxmlformats.org/officeDocument/2006/relationships/slideLayout" Target="../slideLayouts/slideLayout19.xml"/><Relationship Id="rId10" Type="http://schemas.openxmlformats.org/officeDocument/2006/relationships/tags" Target="../tags/tag31.xml"/><Relationship Id="rId19" Type="http://schemas.openxmlformats.org/officeDocument/2006/relationships/tags" Target="../tags/tag40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tags" Target="../tags/tag35.xml"/><Relationship Id="rId22" Type="http://schemas.openxmlformats.org/officeDocument/2006/relationships/tags" Target="../tags/tag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6.xml"/><Relationship Id="rId7" Type="http://schemas.openxmlformats.org/officeDocument/2006/relationships/slideLayout" Target="../slideLayouts/slideLayout1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29BB6B1-F901-4ACA-92FF-EF889AEEFE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35"/>
          <a:stretch/>
        </p:blipFill>
        <p:spPr>
          <a:xfrm>
            <a:off x="-50800" y="-1"/>
            <a:ext cx="12242800" cy="685800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2E967E4-7590-4865-9B62-A0086F2B74AE}"/>
              </a:ext>
            </a:extLst>
          </p:cNvPr>
          <p:cNvSpPr/>
          <p:nvPr/>
        </p:nvSpPr>
        <p:spPr>
          <a:xfrm>
            <a:off x="-50800" y="-1"/>
            <a:ext cx="12242800" cy="6858001"/>
          </a:xfrm>
          <a:prstGeom prst="rect">
            <a:avLst/>
          </a:prstGeom>
          <a:gradFill>
            <a:gsLst>
              <a:gs pos="1000">
                <a:schemeClr val="tx1">
                  <a:lumMod val="75000"/>
                  <a:lumOff val="25000"/>
                  <a:alpha val="83000"/>
                </a:schemeClr>
              </a:gs>
              <a:gs pos="87000">
                <a:schemeClr val="bg2">
                  <a:lumMod val="10000"/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B57128-D2CD-4C5C-8E9D-E359064D076D}"/>
              </a:ext>
            </a:extLst>
          </p:cNvPr>
          <p:cNvSpPr txBox="1"/>
          <p:nvPr/>
        </p:nvSpPr>
        <p:spPr>
          <a:xfrm>
            <a:off x="3648178" y="2835401"/>
            <a:ext cx="5166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BROWN FORMAN CORPORATION</a:t>
            </a:r>
            <a:endParaRPr lang="zh-CN" altLang="en-US" sz="3600" dirty="0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5856737-04B2-4498-9437-9C4C24C280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7774"/>
          <a:stretch/>
        </p:blipFill>
        <p:spPr>
          <a:xfrm>
            <a:off x="750030" y="-1333500"/>
            <a:ext cx="10793536" cy="413397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7E901A0-5513-414E-A843-98CA63132F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914" b="-2239"/>
          <a:stretch/>
        </p:blipFill>
        <p:spPr>
          <a:xfrm>
            <a:off x="1737388" y="4365499"/>
            <a:ext cx="8987762" cy="2749597"/>
          </a:xfrm>
          <a:prstGeom prst="rect">
            <a:avLst/>
          </a:prstGeom>
        </p:spPr>
      </p:pic>
      <p:sp>
        <p:nvSpPr>
          <p:cNvPr id="3" name="文本框 4">
            <a:extLst>
              <a:ext uri="{FF2B5EF4-FFF2-40B4-BE49-F238E27FC236}">
                <a16:creationId xmlns:a16="http://schemas.microsoft.com/office/drawing/2014/main" id="{0212379D-79D6-2093-5F2B-9A546ACE136A}"/>
              </a:ext>
            </a:extLst>
          </p:cNvPr>
          <p:cNvSpPr txBox="1"/>
          <p:nvPr/>
        </p:nvSpPr>
        <p:spPr>
          <a:xfrm>
            <a:off x="3648177" y="3865007"/>
            <a:ext cx="516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Inventory Management System</a:t>
            </a:r>
            <a:endParaRPr lang="zh-CN" altLang="en-US" sz="2400" dirty="0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406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 advClick="0">
        <p15:prstTrans prst="drape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矩形 3">
            <a:extLst>
              <a:ext uri="{FF2B5EF4-FFF2-40B4-BE49-F238E27FC236}">
                <a16:creationId xmlns:a16="http://schemas.microsoft.com/office/drawing/2014/main" id="{7548008F-71ED-44EF-8F94-489D6A0FA63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593618" y="1151831"/>
            <a:ext cx="4415714" cy="609398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Inventory Management System</a:t>
            </a:r>
            <a:endParaRPr lang="zh-CN" altLang="en-US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5" name="千图PPT彼岸天：ID 8661124矩形 4">
            <a:extLst>
              <a:ext uri="{FF2B5EF4-FFF2-40B4-BE49-F238E27FC236}">
                <a16:creationId xmlns:a16="http://schemas.microsoft.com/office/drawing/2014/main" id="{56546BDE-C5BC-49A9-B6B1-93BCCD6C324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593618" y="985597"/>
            <a:ext cx="2560670" cy="335669"/>
          </a:xfrm>
          <a:prstGeom prst="rect">
            <a:avLst/>
          </a:prstGeom>
        </p:spPr>
        <p:txBody>
          <a:bodyPr wrap="none" lIns="0" tIns="0" rIns="0" bIns="0">
            <a:normAutofit lnSpcReduction="10000"/>
          </a:bodyPr>
          <a:lstStyle/>
          <a:p>
            <a:r>
              <a:rPr lang="en-US" altLang="zh-CN" sz="2400" b="1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BROWN FORMAN CORPORATION</a:t>
            </a:r>
            <a:endParaRPr lang="zh-CN" altLang="en-US" sz="24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6" name="千图PPT彼岸天：ID 8661124椭圆 5">
            <a:extLst>
              <a:ext uri="{FF2B5EF4-FFF2-40B4-BE49-F238E27FC236}">
                <a16:creationId xmlns:a16="http://schemas.microsoft.com/office/drawing/2014/main" id="{AC1B84D7-E02B-4E47-8414-4BE2604D2AC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631718" y="2037050"/>
            <a:ext cx="648586" cy="648586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7" name="千图PPT彼岸天：ID 8661124矩形 6">
            <a:extLst>
              <a:ext uri="{FF2B5EF4-FFF2-40B4-BE49-F238E27FC236}">
                <a16:creationId xmlns:a16="http://schemas.microsoft.com/office/drawing/2014/main" id="{210DF99D-BCE5-4C4E-B30D-049778B640F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463638" y="2032269"/>
            <a:ext cx="1119995" cy="244169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Product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8" name="千图PPT彼岸天：ID 8661124矩形 7">
            <a:extLst>
              <a:ext uri="{FF2B5EF4-FFF2-40B4-BE49-F238E27FC236}">
                <a16:creationId xmlns:a16="http://schemas.microsoft.com/office/drawing/2014/main" id="{B04FB49D-75F6-4A0D-A460-1D31391DA34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7463636" y="2276438"/>
            <a:ext cx="3577009" cy="409198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Add/ Search/ Update/ Delete</a:t>
            </a:r>
            <a:endParaRPr lang="zh-CN" altLang="en-US" sz="1400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9" name="千图PPT彼岸天：ID 8661124椭圆 8">
            <a:extLst>
              <a:ext uri="{FF2B5EF4-FFF2-40B4-BE49-F238E27FC236}">
                <a16:creationId xmlns:a16="http://schemas.microsoft.com/office/drawing/2014/main" id="{DB574B03-7204-472E-9AB9-B5D204C17D52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631718" y="2950893"/>
            <a:ext cx="648586" cy="648586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0" name="千图PPT彼岸天：ID 8661124矩形 9">
            <a:extLst>
              <a:ext uri="{FF2B5EF4-FFF2-40B4-BE49-F238E27FC236}">
                <a16:creationId xmlns:a16="http://schemas.microsoft.com/office/drawing/2014/main" id="{E2E6476F-6F42-485E-BAA3-6586232262B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463638" y="2946112"/>
            <a:ext cx="1119995" cy="244169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Status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1" name="千图PPT彼岸天：ID 8661124矩形 10">
            <a:extLst>
              <a:ext uri="{FF2B5EF4-FFF2-40B4-BE49-F238E27FC236}">
                <a16:creationId xmlns:a16="http://schemas.microsoft.com/office/drawing/2014/main" id="{305137BE-9184-4037-BBC9-C1640F44594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463637" y="3217981"/>
            <a:ext cx="3320661" cy="367866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Search by order ID and order status</a:t>
            </a:r>
            <a:endParaRPr lang="zh-CN" altLang="en-US" sz="1400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2" name="千图PPT彼岸天：ID 8661124椭圆 11">
            <a:extLst>
              <a:ext uri="{FF2B5EF4-FFF2-40B4-BE49-F238E27FC236}">
                <a16:creationId xmlns:a16="http://schemas.microsoft.com/office/drawing/2014/main" id="{8595DE4D-96AB-46FF-A215-F5963DF91B18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631717" y="3864736"/>
            <a:ext cx="648586" cy="648586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3" name="千图PPT彼岸天：ID 8661124矩形 12">
            <a:extLst>
              <a:ext uri="{FF2B5EF4-FFF2-40B4-BE49-F238E27FC236}">
                <a16:creationId xmlns:a16="http://schemas.microsoft.com/office/drawing/2014/main" id="{CF66CC0D-C2D5-4BA8-A945-4EC02F542A45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7463637" y="3859955"/>
            <a:ext cx="1119995" cy="244169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Report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4" name="千图PPT彼岸天：ID 8661124矩形 13">
            <a:extLst>
              <a:ext uri="{FF2B5EF4-FFF2-40B4-BE49-F238E27FC236}">
                <a16:creationId xmlns:a16="http://schemas.microsoft.com/office/drawing/2014/main" id="{A9E276E5-EA2D-49AA-A096-F032E5CC8C89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7463636" y="4104124"/>
            <a:ext cx="4242516" cy="409198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Search by date type and range</a:t>
            </a:r>
            <a:endParaRPr lang="zh-CN" altLang="en-US" sz="1400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5" name="千图PPT彼岸天：ID 8661124椭圆 14">
            <a:extLst>
              <a:ext uri="{FF2B5EF4-FFF2-40B4-BE49-F238E27FC236}">
                <a16:creationId xmlns:a16="http://schemas.microsoft.com/office/drawing/2014/main" id="{D56DA0F7-E67D-4ABC-9C03-C6AC17F3D29A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631717" y="4778579"/>
            <a:ext cx="648586" cy="648586"/>
          </a:xfrm>
          <a:prstGeom prst="ellipse">
            <a:avLst/>
          </a:prstGeom>
          <a:solidFill>
            <a:schemeClr val="accent4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6" name="千图PPT彼岸天：ID 8661124矩形 15">
            <a:extLst>
              <a:ext uri="{FF2B5EF4-FFF2-40B4-BE49-F238E27FC236}">
                <a16:creationId xmlns:a16="http://schemas.microsoft.com/office/drawing/2014/main" id="{6994591A-CF2A-4E2B-AFF7-57A0681648B4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7463637" y="4773798"/>
            <a:ext cx="1119995" cy="244169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en-US" altLang="zh-CN" sz="1600" b="1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Store Map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7" name="千图PPT彼岸天：ID 8661124矩形 16">
            <a:extLst>
              <a:ext uri="{FF2B5EF4-FFF2-40B4-BE49-F238E27FC236}">
                <a16:creationId xmlns:a16="http://schemas.microsoft.com/office/drawing/2014/main" id="{2694DD7D-9256-4953-BB2A-2698967E32F3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7463635" y="5045667"/>
            <a:ext cx="4029781" cy="244169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Search by store state</a:t>
            </a:r>
            <a:endParaRPr lang="zh-CN" altLang="en-US" sz="1400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8" name="千图PPT彼岸天：ID 8661124任意多边形 39">
            <a:extLst>
              <a:ext uri="{FF2B5EF4-FFF2-40B4-BE49-F238E27FC236}">
                <a16:creationId xmlns:a16="http://schemas.microsoft.com/office/drawing/2014/main" id="{7114E33C-EF55-427C-83C1-77A5B4DBA1B4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6784451" y="2168642"/>
            <a:ext cx="343120" cy="380620"/>
          </a:xfrm>
          <a:custGeom>
            <a:avLst/>
            <a:gdLst>
              <a:gd name="connsiteX0" fmla="*/ 118385 w 296668"/>
              <a:gd name="connsiteY0" fmla="*/ 317979 h 329092"/>
              <a:gd name="connsiteX1" fmla="*/ 177916 w 296668"/>
              <a:gd name="connsiteY1" fmla="*/ 317979 h 329092"/>
              <a:gd name="connsiteX2" fmla="*/ 183208 w 296668"/>
              <a:gd name="connsiteY2" fmla="*/ 323536 h 329092"/>
              <a:gd name="connsiteX3" fmla="*/ 177916 w 296668"/>
              <a:gd name="connsiteY3" fmla="*/ 329092 h 329092"/>
              <a:gd name="connsiteX4" fmla="*/ 118385 w 296668"/>
              <a:gd name="connsiteY4" fmla="*/ 329092 h 329092"/>
              <a:gd name="connsiteX5" fmla="*/ 111770 w 296668"/>
              <a:gd name="connsiteY5" fmla="*/ 323536 h 329092"/>
              <a:gd name="connsiteX6" fmla="*/ 118385 w 296668"/>
              <a:gd name="connsiteY6" fmla="*/ 317979 h 329092"/>
              <a:gd name="connsiteX7" fmla="*/ 118385 w 296668"/>
              <a:gd name="connsiteY7" fmla="*/ 287816 h 329092"/>
              <a:gd name="connsiteX8" fmla="*/ 177916 w 296668"/>
              <a:gd name="connsiteY8" fmla="*/ 287816 h 329092"/>
              <a:gd name="connsiteX9" fmla="*/ 183208 w 296668"/>
              <a:gd name="connsiteY9" fmla="*/ 292579 h 329092"/>
              <a:gd name="connsiteX10" fmla="*/ 177916 w 296668"/>
              <a:gd name="connsiteY10" fmla="*/ 297341 h 329092"/>
              <a:gd name="connsiteX11" fmla="*/ 118385 w 296668"/>
              <a:gd name="connsiteY11" fmla="*/ 297341 h 329092"/>
              <a:gd name="connsiteX12" fmla="*/ 111770 w 296668"/>
              <a:gd name="connsiteY12" fmla="*/ 292579 h 329092"/>
              <a:gd name="connsiteX13" fmla="*/ 118385 w 296668"/>
              <a:gd name="connsiteY13" fmla="*/ 287816 h 329092"/>
              <a:gd name="connsiteX14" fmla="*/ 270643 w 296668"/>
              <a:gd name="connsiteY14" fmla="*/ 157302 h 329092"/>
              <a:gd name="connsiteX15" fmla="*/ 292135 w 296668"/>
              <a:gd name="connsiteY15" fmla="*/ 163538 h 329092"/>
              <a:gd name="connsiteX16" fmla="*/ 296165 w 296668"/>
              <a:gd name="connsiteY16" fmla="*/ 169775 h 329092"/>
              <a:gd name="connsiteX17" fmla="*/ 290792 w 296668"/>
              <a:gd name="connsiteY17" fmla="*/ 173517 h 329092"/>
              <a:gd name="connsiteX18" fmla="*/ 289449 w 296668"/>
              <a:gd name="connsiteY18" fmla="*/ 173517 h 329092"/>
              <a:gd name="connsiteX19" fmla="*/ 267956 w 296668"/>
              <a:gd name="connsiteY19" fmla="*/ 167280 h 329092"/>
              <a:gd name="connsiteX20" fmla="*/ 263926 w 296668"/>
              <a:gd name="connsiteY20" fmla="*/ 159796 h 329092"/>
              <a:gd name="connsiteX21" fmla="*/ 270643 w 296668"/>
              <a:gd name="connsiteY21" fmla="*/ 157302 h 329092"/>
              <a:gd name="connsiteX22" fmla="*/ 24702 w 296668"/>
              <a:gd name="connsiteY22" fmla="*/ 157302 h 329092"/>
              <a:gd name="connsiteX23" fmla="*/ 31114 w 296668"/>
              <a:gd name="connsiteY23" fmla="*/ 159796 h 329092"/>
              <a:gd name="connsiteX24" fmla="*/ 28549 w 296668"/>
              <a:gd name="connsiteY24" fmla="*/ 167280 h 329092"/>
              <a:gd name="connsiteX25" fmla="*/ 6751 w 296668"/>
              <a:gd name="connsiteY25" fmla="*/ 173517 h 329092"/>
              <a:gd name="connsiteX26" fmla="*/ 5469 w 296668"/>
              <a:gd name="connsiteY26" fmla="*/ 173517 h 329092"/>
              <a:gd name="connsiteX27" fmla="*/ 340 w 296668"/>
              <a:gd name="connsiteY27" fmla="*/ 169775 h 329092"/>
              <a:gd name="connsiteX28" fmla="*/ 4187 w 296668"/>
              <a:gd name="connsiteY28" fmla="*/ 163538 h 329092"/>
              <a:gd name="connsiteX29" fmla="*/ 24702 w 296668"/>
              <a:gd name="connsiteY29" fmla="*/ 157302 h 329092"/>
              <a:gd name="connsiteX30" fmla="*/ 174683 w 296668"/>
              <a:gd name="connsiteY30" fmla="*/ 85640 h 329092"/>
              <a:gd name="connsiteX31" fmla="*/ 182444 w 296668"/>
              <a:gd name="connsiteY31" fmla="*/ 85640 h 329092"/>
              <a:gd name="connsiteX32" fmla="*/ 205728 w 296668"/>
              <a:gd name="connsiteY32" fmla="*/ 109135 h 329092"/>
              <a:gd name="connsiteX33" fmla="*/ 207021 w 296668"/>
              <a:gd name="connsiteY33" fmla="*/ 113051 h 329092"/>
              <a:gd name="connsiteX34" fmla="*/ 207021 w 296668"/>
              <a:gd name="connsiteY34" fmla="*/ 136546 h 329092"/>
              <a:gd name="connsiteX35" fmla="*/ 201847 w 296668"/>
              <a:gd name="connsiteY35" fmla="*/ 141767 h 329092"/>
              <a:gd name="connsiteX36" fmla="*/ 196673 w 296668"/>
              <a:gd name="connsiteY36" fmla="*/ 136546 h 329092"/>
              <a:gd name="connsiteX37" fmla="*/ 196673 w 296668"/>
              <a:gd name="connsiteY37" fmla="*/ 115661 h 329092"/>
              <a:gd name="connsiteX38" fmla="*/ 174683 w 296668"/>
              <a:gd name="connsiteY38" fmla="*/ 93472 h 329092"/>
              <a:gd name="connsiteX39" fmla="*/ 174683 w 296668"/>
              <a:gd name="connsiteY39" fmla="*/ 85640 h 329092"/>
              <a:gd name="connsiteX40" fmla="*/ 289449 w 296668"/>
              <a:gd name="connsiteY40" fmla="*/ 71916 h 329092"/>
              <a:gd name="connsiteX41" fmla="*/ 296165 w 296668"/>
              <a:gd name="connsiteY41" fmla="*/ 75998 h 329092"/>
              <a:gd name="connsiteX42" fmla="*/ 292135 w 296668"/>
              <a:gd name="connsiteY42" fmla="*/ 82801 h 329092"/>
              <a:gd name="connsiteX43" fmla="*/ 270643 w 296668"/>
              <a:gd name="connsiteY43" fmla="*/ 90966 h 329092"/>
              <a:gd name="connsiteX44" fmla="*/ 269299 w 296668"/>
              <a:gd name="connsiteY44" fmla="*/ 90966 h 329092"/>
              <a:gd name="connsiteX45" fmla="*/ 263926 w 296668"/>
              <a:gd name="connsiteY45" fmla="*/ 86884 h 329092"/>
              <a:gd name="connsiteX46" fmla="*/ 267956 w 296668"/>
              <a:gd name="connsiteY46" fmla="*/ 80080 h 329092"/>
              <a:gd name="connsiteX47" fmla="*/ 289449 w 296668"/>
              <a:gd name="connsiteY47" fmla="*/ 71916 h 329092"/>
              <a:gd name="connsiteX48" fmla="*/ 6751 w 296668"/>
              <a:gd name="connsiteY48" fmla="*/ 71916 h 329092"/>
              <a:gd name="connsiteX49" fmla="*/ 28549 w 296668"/>
              <a:gd name="connsiteY49" fmla="*/ 80080 h 329092"/>
              <a:gd name="connsiteX50" fmla="*/ 31114 w 296668"/>
              <a:gd name="connsiteY50" fmla="*/ 86884 h 329092"/>
              <a:gd name="connsiteX51" fmla="*/ 25985 w 296668"/>
              <a:gd name="connsiteY51" fmla="*/ 90966 h 329092"/>
              <a:gd name="connsiteX52" fmla="*/ 24702 w 296668"/>
              <a:gd name="connsiteY52" fmla="*/ 90966 h 329092"/>
              <a:gd name="connsiteX53" fmla="*/ 4187 w 296668"/>
              <a:gd name="connsiteY53" fmla="*/ 82801 h 329092"/>
              <a:gd name="connsiteX54" fmla="*/ 340 w 296668"/>
              <a:gd name="connsiteY54" fmla="*/ 75998 h 329092"/>
              <a:gd name="connsiteX55" fmla="*/ 6751 w 296668"/>
              <a:gd name="connsiteY55" fmla="*/ 71916 h 329092"/>
              <a:gd name="connsiteX56" fmla="*/ 117171 w 296668"/>
              <a:gd name="connsiteY56" fmla="*/ 67154 h 329092"/>
              <a:gd name="connsiteX57" fmla="*/ 73671 w 296668"/>
              <a:gd name="connsiteY57" fmla="*/ 110571 h 329092"/>
              <a:gd name="connsiteX58" fmla="*/ 73671 w 296668"/>
              <a:gd name="connsiteY58" fmla="*/ 172408 h 329092"/>
              <a:gd name="connsiteX59" fmla="*/ 118490 w 296668"/>
              <a:gd name="connsiteY59" fmla="*/ 217141 h 329092"/>
              <a:gd name="connsiteX60" fmla="*/ 119808 w 296668"/>
              <a:gd name="connsiteY60" fmla="*/ 219772 h 329092"/>
              <a:gd name="connsiteX61" fmla="*/ 121126 w 296668"/>
              <a:gd name="connsiteY61" fmla="*/ 222403 h 329092"/>
              <a:gd name="connsiteX62" fmla="*/ 121126 w 296668"/>
              <a:gd name="connsiteY62" fmla="*/ 248717 h 329092"/>
              <a:gd name="connsiteX63" fmla="*/ 127717 w 296668"/>
              <a:gd name="connsiteY63" fmla="*/ 259242 h 329092"/>
              <a:gd name="connsiteX64" fmla="*/ 167263 w 296668"/>
              <a:gd name="connsiteY64" fmla="*/ 259242 h 329092"/>
              <a:gd name="connsiteX65" fmla="*/ 175172 w 296668"/>
              <a:gd name="connsiteY65" fmla="*/ 248717 h 329092"/>
              <a:gd name="connsiteX66" fmla="*/ 175172 w 296668"/>
              <a:gd name="connsiteY66" fmla="*/ 222403 h 329092"/>
              <a:gd name="connsiteX67" fmla="*/ 175172 w 296668"/>
              <a:gd name="connsiteY67" fmla="*/ 221088 h 329092"/>
              <a:gd name="connsiteX68" fmla="*/ 176490 w 296668"/>
              <a:gd name="connsiteY68" fmla="*/ 217141 h 329092"/>
              <a:gd name="connsiteX69" fmla="*/ 221309 w 296668"/>
              <a:gd name="connsiteY69" fmla="*/ 172408 h 329092"/>
              <a:gd name="connsiteX70" fmla="*/ 221309 w 296668"/>
              <a:gd name="connsiteY70" fmla="*/ 110571 h 329092"/>
              <a:gd name="connsiteX71" fmla="*/ 177809 w 296668"/>
              <a:gd name="connsiteY71" fmla="*/ 67154 h 329092"/>
              <a:gd name="connsiteX72" fmla="*/ 117171 w 296668"/>
              <a:gd name="connsiteY72" fmla="*/ 67154 h 329092"/>
              <a:gd name="connsiteX73" fmla="*/ 115312 w 296668"/>
              <a:gd name="connsiteY73" fmla="*/ 57629 h 329092"/>
              <a:gd name="connsiteX74" fmla="*/ 181254 w 296668"/>
              <a:gd name="connsiteY74" fmla="*/ 57629 h 329092"/>
              <a:gd name="connsiteX75" fmla="*/ 185211 w 296668"/>
              <a:gd name="connsiteY75" fmla="*/ 58942 h 329092"/>
              <a:gd name="connsiteX76" fmla="*/ 232689 w 296668"/>
              <a:gd name="connsiteY76" fmla="*/ 106215 h 329092"/>
              <a:gd name="connsiteX77" fmla="*/ 234008 w 296668"/>
              <a:gd name="connsiteY77" fmla="*/ 110154 h 329092"/>
              <a:gd name="connsiteX78" fmla="*/ 234008 w 296668"/>
              <a:gd name="connsiteY78" fmla="*/ 175810 h 329092"/>
              <a:gd name="connsiteX79" fmla="*/ 232689 w 296668"/>
              <a:gd name="connsiteY79" fmla="*/ 179749 h 329092"/>
              <a:gd name="connsiteX80" fmla="*/ 186530 w 296668"/>
              <a:gd name="connsiteY80" fmla="*/ 224395 h 329092"/>
              <a:gd name="connsiteX81" fmla="*/ 186530 w 296668"/>
              <a:gd name="connsiteY81" fmla="*/ 250657 h 329092"/>
              <a:gd name="connsiteX82" fmla="*/ 185211 w 296668"/>
              <a:gd name="connsiteY82" fmla="*/ 254597 h 329092"/>
              <a:gd name="connsiteX83" fmla="*/ 175979 w 296668"/>
              <a:gd name="connsiteY83" fmla="*/ 267728 h 329092"/>
              <a:gd name="connsiteX84" fmla="*/ 172022 w 296668"/>
              <a:gd name="connsiteY84" fmla="*/ 270354 h 329092"/>
              <a:gd name="connsiteX85" fmla="*/ 125862 w 296668"/>
              <a:gd name="connsiteY85" fmla="*/ 270354 h 329092"/>
              <a:gd name="connsiteX86" fmla="*/ 121906 w 296668"/>
              <a:gd name="connsiteY86" fmla="*/ 267728 h 329092"/>
              <a:gd name="connsiteX87" fmla="*/ 112674 w 296668"/>
              <a:gd name="connsiteY87" fmla="*/ 255910 h 329092"/>
              <a:gd name="connsiteX88" fmla="*/ 111355 w 296668"/>
              <a:gd name="connsiteY88" fmla="*/ 254597 h 329092"/>
              <a:gd name="connsiteX89" fmla="*/ 110036 w 296668"/>
              <a:gd name="connsiteY89" fmla="*/ 224395 h 329092"/>
              <a:gd name="connsiteX90" fmla="*/ 65196 w 296668"/>
              <a:gd name="connsiteY90" fmla="*/ 179749 h 329092"/>
              <a:gd name="connsiteX91" fmla="*/ 62558 w 296668"/>
              <a:gd name="connsiteY91" fmla="*/ 175810 h 329092"/>
              <a:gd name="connsiteX92" fmla="*/ 62558 w 296668"/>
              <a:gd name="connsiteY92" fmla="*/ 110154 h 329092"/>
              <a:gd name="connsiteX93" fmla="*/ 65196 w 296668"/>
              <a:gd name="connsiteY93" fmla="*/ 106215 h 329092"/>
              <a:gd name="connsiteX94" fmla="*/ 111355 w 296668"/>
              <a:gd name="connsiteY94" fmla="*/ 58942 h 329092"/>
              <a:gd name="connsiteX95" fmla="*/ 115312 w 296668"/>
              <a:gd name="connsiteY95" fmla="*/ 57629 h 329092"/>
              <a:gd name="connsiteX96" fmla="*/ 233373 w 296668"/>
              <a:gd name="connsiteY96" fmla="*/ 1514 h 329092"/>
              <a:gd name="connsiteX97" fmla="*/ 239723 w 296668"/>
              <a:gd name="connsiteY97" fmla="*/ 1514 h 329092"/>
              <a:gd name="connsiteX98" fmla="*/ 240993 w 296668"/>
              <a:gd name="connsiteY98" fmla="*/ 8071 h 329092"/>
              <a:gd name="connsiteX99" fmla="*/ 228293 w 296668"/>
              <a:gd name="connsiteY99" fmla="*/ 26431 h 329092"/>
              <a:gd name="connsiteX100" fmla="*/ 224483 w 296668"/>
              <a:gd name="connsiteY100" fmla="*/ 29054 h 329092"/>
              <a:gd name="connsiteX101" fmla="*/ 220673 w 296668"/>
              <a:gd name="connsiteY101" fmla="*/ 27742 h 329092"/>
              <a:gd name="connsiteX102" fmla="*/ 219403 w 296668"/>
              <a:gd name="connsiteY102" fmla="*/ 19874 h 329092"/>
              <a:gd name="connsiteX103" fmla="*/ 233373 w 296668"/>
              <a:gd name="connsiteY103" fmla="*/ 1514 h 329092"/>
              <a:gd name="connsiteX104" fmla="*/ 55707 w 296668"/>
              <a:gd name="connsiteY104" fmla="*/ 1514 h 329092"/>
              <a:gd name="connsiteX105" fmla="*/ 63728 w 296668"/>
              <a:gd name="connsiteY105" fmla="*/ 1514 h 329092"/>
              <a:gd name="connsiteX106" fmla="*/ 77096 w 296668"/>
              <a:gd name="connsiteY106" fmla="*/ 19874 h 329092"/>
              <a:gd name="connsiteX107" fmla="*/ 75759 w 296668"/>
              <a:gd name="connsiteY107" fmla="*/ 27742 h 329092"/>
              <a:gd name="connsiteX108" fmla="*/ 71749 w 296668"/>
              <a:gd name="connsiteY108" fmla="*/ 29054 h 329092"/>
              <a:gd name="connsiteX109" fmla="*/ 67738 w 296668"/>
              <a:gd name="connsiteY109" fmla="*/ 26431 h 329092"/>
              <a:gd name="connsiteX110" fmla="*/ 54370 w 296668"/>
              <a:gd name="connsiteY110" fmla="*/ 8071 h 329092"/>
              <a:gd name="connsiteX111" fmla="*/ 55707 w 296668"/>
              <a:gd name="connsiteY111" fmla="*/ 1514 h 32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296668" h="329092">
                <a:moveTo>
                  <a:pt x="118385" y="317979"/>
                </a:moveTo>
                <a:cubicBezTo>
                  <a:pt x="118385" y="317979"/>
                  <a:pt x="118385" y="317979"/>
                  <a:pt x="177916" y="317979"/>
                </a:cubicBezTo>
                <a:cubicBezTo>
                  <a:pt x="180562" y="317979"/>
                  <a:pt x="183208" y="320757"/>
                  <a:pt x="183208" y="323536"/>
                </a:cubicBezTo>
                <a:cubicBezTo>
                  <a:pt x="183208" y="326314"/>
                  <a:pt x="180562" y="329092"/>
                  <a:pt x="177916" y="329092"/>
                </a:cubicBezTo>
                <a:cubicBezTo>
                  <a:pt x="177916" y="329092"/>
                  <a:pt x="177916" y="329092"/>
                  <a:pt x="118385" y="329092"/>
                </a:cubicBezTo>
                <a:cubicBezTo>
                  <a:pt x="114416" y="329092"/>
                  <a:pt x="111770" y="326314"/>
                  <a:pt x="111770" y="323536"/>
                </a:cubicBezTo>
                <a:cubicBezTo>
                  <a:pt x="111770" y="320757"/>
                  <a:pt x="114416" y="317979"/>
                  <a:pt x="118385" y="317979"/>
                </a:cubicBezTo>
                <a:close/>
                <a:moveTo>
                  <a:pt x="118385" y="287816"/>
                </a:moveTo>
                <a:cubicBezTo>
                  <a:pt x="118385" y="287816"/>
                  <a:pt x="118385" y="287816"/>
                  <a:pt x="177916" y="287816"/>
                </a:cubicBezTo>
                <a:cubicBezTo>
                  <a:pt x="180562" y="287816"/>
                  <a:pt x="183208" y="290197"/>
                  <a:pt x="183208" y="292579"/>
                </a:cubicBezTo>
                <a:cubicBezTo>
                  <a:pt x="183208" y="294960"/>
                  <a:pt x="180562" y="297341"/>
                  <a:pt x="177916" y="297341"/>
                </a:cubicBezTo>
                <a:cubicBezTo>
                  <a:pt x="177916" y="297341"/>
                  <a:pt x="177916" y="297341"/>
                  <a:pt x="118385" y="297341"/>
                </a:cubicBezTo>
                <a:cubicBezTo>
                  <a:pt x="114416" y="297341"/>
                  <a:pt x="111770" y="294960"/>
                  <a:pt x="111770" y="292579"/>
                </a:cubicBezTo>
                <a:cubicBezTo>
                  <a:pt x="111770" y="290197"/>
                  <a:pt x="114416" y="287816"/>
                  <a:pt x="118385" y="287816"/>
                </a:cubicBezTo>
                <a:close/>
                <a:moveTo>
                  <a:pt x="270643" y="157302"/>
                </a:moveTo>
                <a:cubicBezTo>
                  <a:pt x="270643" y="157302"/>
                  <a:pt x="270643" y="157302"/>
                  <a:pt x="292135" y="163538"/>
                </a:cubicBezTo>
                <a:cubicBezTo>
                  <a:pt x="296165" y="164786"/>
                  <a:pt x="297508" y="167280"/>
                  <a:pt x="296165" y="169775"/>
                </a:cubicBezTo>
                <a:cubicBezTo>
                  <a:pt x="296165" y="172270"/>
                  <a:pt x="293478" y="173517"/>
                  <a:pt x="290792" y="173517"/>
                </a:cubicBezTo>
                <a:cubicBezTo>
                  <a:pt x="290792" y="173517"/>
                  <a:pt x="289449" y="173517"/>
                  <a:pt x="289449" y="173517"/>
                </a:cubicBezTo>
                <a:cubicBezTo>
                  <a:pt x="289449" y="173517"/>
                  <a:pt x="289449" y="173517"/>
                  <a:pt x="267956" y="167280"/>
                </a:cubicBezTo>
                <a:cubicBezTo>
                  <a:pt x="263926" y="166033"/>
                  <a:pt x="262583" y="162291"/>
                  <a:pt x="263926" y="159796"/>
                </a:cubicBezTo>
                <a:cubicBezTo>
                  <a:pt x="265270" y="157302"/>
                  <a:pt x="267956" y="156054"/>
                  <a:pt x="270643" y="157302"/>
                </a:cubicBezTo>
                <a:close/>
                <a:moveTo>
                  <a:pt x="24702" y="157302"/>
                </a:moveTo>
                <a:cubicBezTo>
                  <a:pt x="27267" y="156054"/>
                  <a:pt x="31114" y="157302"/>
                  <a:pt x="31114" y="159796"/>
                </a:cubicBezTo>
                <a:cubicBezTo>
                  <a:pt x="32396" y="162291"/>
                  <a:pt x="31114" y="166033"/>
                  <a:pt x="28549" y="167280"/>
                </a:cubicBezTo>
                <a:cubicBezTo>
                  <a:pt x="28549" y="167280"/>
                  <a:pt x="28549" y="167280"/>
                  <a:pt x="6751" y="173517"/>
                </a:cubicBezTo>
                <a:cubicBezTo>
                  <a:pt x="6751" y="173517"/>
                  <a:pt x="5469" y="173517"/>
                  <a:pt x="5469" y="173517"/>
                </a:cubicBezTo>
                <a:cubicBezTo>
                  <a:pt x="2905" y="173517"/>
                  <a:pt x="1622" y="172270"/>
                  <a:pt x="340" y="169775"/>
                </a:cubicBezTo>
                <a:cubicBezTo>
                  <a:pt x="-942" y="167280"/>
                  <a:pt x="1622" y="164786"/>
                  <a:pt x="4187" y="163538"/>
                </a:cubicBezTo>
                <a:cubicBezTo>
                  <a:pt x="4187" y="163538"/>
                  <a:pt x="4187" y="163538"/>
                  <a:pt x="24702" y="157302"/>
                </a:cubicBezTo>
                <a:close/>
                <a:moveTo>
                  <a:pt x="174683" y="85640"/>
                </a:moveTo>
                <a:cubicBezTo>
                  <a:pt x="175977" y="83029"/>
                  <a:pt x="179857" y="83029"/>
                  <a:pt x="182444" y="85640"/>
                </a:cubicBezTo>
                <a:cubicBezTo>
                  <a:pt x="182444" y="85640"/>
                  <a:pt x="182444" y="85640"/>
                  <a:pt x="205728" y="109135"/>
                </a:cubicBezTo>
                <a:cubicBezTo>
                  <a:pt x="205728" y="110440"/>
                  <a:pt x="207021" y="111746"/>
                  <a:pt x="207021" y="113051"/>
                </a:cubicBezTo>
                <a:cubicBezTo>
                  <a:pt x="207021" y="113051"/>
                  <a:pt x="207021" y="113051"/>
                  <a:pt x="207021" y="136546"/>
                </a:cubicBezTo>
                <a:cubicBezTo>
                  <a:pt x="207021" y="139157"/>
                  <a:pt x="204434" y="141767"/>
                  <a:pt x="201847" y="141767"/>
                </a:cubicBezTo>
                <a:cubicBezTo>
                  <a:pt x="197966" y="141767"/>
                  <a:pt x="196673" y="139157"/>
                  <a:pt x="196673" y="136546"/>
                </a:cubicBezTo>
                <a:cubicBezTo>
                  <a:pt x="196673" y="136546"/>
                  <a:pt x="196673" y="136546"/>
                  <a:pt x="196673" y="115661"/>
                </a:cubicBezTo>
                <a:lnTo>
                  <a:pt x="174683" y="93472"/>
                </a:lnTo>
                <a:cubicBezTo>
                  <a:pt x="172096" y="90861"/>
                  <a:pt x="172096" y="88250"/>
                  <a:pt x="174683" y="85640"/>
                </a:cubicBezTo>
                <a:close/>
                <a:moveTo>
                  <a:pt x="289449" y="71916"/>
                </a:moveTo>
                <a:cubicBezTo>
                  <a:pt x="292135" y="71916"/>
                  <a:pt x="294822" y="73276"/>
                  <a:pt x="296165" y="75998"/>
                </a:cubicBezTo>
                <a:cubicBezTo>
                  <a:pt x="297508" y="78719"/>
                  <a:pt x="296165" y="82801"/>
                  <a:pt x="292135" y="82801"/>
                </a:cubicBezTo>
                <a:cubicBezTo>
                  <a:pt x="292135" y="82801"/>
                  <a:pt x="292135" y="82801"/>
                  <a:pt x="270643" y="90966"/>
                </a:cubicBezTo>
                <a:cubicBezTo>
                  <a:pt x="270643" y="90966"/>
                  <a:pt x="269299" y="90966"/>
                  <a:pt x="269299" y="90966"/>
                </a:cubicBezTo>
                <a:cubicBezTo>
                  <a:pt x="266613" y="90966"/>
                  <a:pt x="263926" y="89606"/>
                  <a:pt x="263926" y="86884"/>
                </a:cubicBezTo>
                <a:cubicBezTo>
                  <a:pt x="262583" y="84163"/>
                  <a:pt x="263926" y="80080"/>
                  <a:pt x="267956" y="80080"/>
                </a:cubicBezTo>
                <a:cubicBezTo>
                  <a:pt x="267956" y="80080"/>
                  <a:pt x="267956" y="80080"/>
                  <a:pt x="289449" y="71916"/>
                </a:cubicBezTo>
                <a:close/>
                <a:moveTo>
                  <a:pt x="6751" y="71916"/>
                </a:moveTo>
                <a:cubicBezTo>
                  <a:pt x="6751" y="71916"/>
                  <a:pt x="6751" y="71916"/>
                  <a:pt x="28549" y="80080"/>
                </a:cubicBezTo>
                <a:cubicBezTo>
                  <a:pt x="31114" y="80080"/>
                  <a:pt x="32396" y="84163"/>
                  <a:pt x="31114" y="86884"/>
                </a:cubicBezTo>
                <a:cubicBezTo>
                  <a:pt x="31114" y="89606"/>
                  <a:pt x="28549" y="90966"/>
                  <a:pt x="25985" y="90966"/>
                </a:cubicBezTo>
                <a:cubicBezTo>
                  <a:pt x="25985" y="90966"/>
                  <a:pt x="24702" y="90966"/>
                  <a:pt x="24702" y="90966"/>
                </a:cubicBezTo>
                <a:cubicBezTo>
                  <a:pt x="24702" y="90966"/>
                  <a:pt x="24702" y="90966"/>
                  <a:pt x="4187" y="82801"/>
                </a:cubicBezTo>
                <a:cubicBezTo>
                  <a:pt x="1622" y="82801"/>
                  <a:pt x="-942" y="78719"/>
                  <a:pt x="340" y="75998"/>
                </a:cubicBezTo>
                <a:cubicBezTo>
                  <a:pt x="1622" y="73276"/>
                  <a:pt x="4187" y="71916"/>
                  <a:pt x="6751" y="71916"/>
                </a:cubicBezTo>
                <a:close/>
                <a:moveTo>
                  <a:pt x="117171" y="67154"/>
                </a:moveTo>
                <a:cubicBezTo>
                  <a:pt x="117171" y="67154"/>
                  <a:pt x="117171" y="67154"/>
                  <a:pt x="73671" y="110571"/>
                </a:cubicBezTo>
                <a:lnTo>
                  <a:pt x="73671" y="172408"/>
                </a:lnTo>
                <a:cubicBezTo>
                  <a:pt x="73671" y="172408"/>
                  <a:pt x="73671" y="172408"/>
                  <a:pt x="118490" y="217141"/>
                </a:cubicBezTo>
                <a:cubicBezTo>
                  <a:pt x="118490" y="218456"/>
                  <a:pt x="119808" y="218456"/>
                  <a:pt x="119808" y="219772"/>
                </a:cubicBezTo>
                <a:cubicBezTo>
                  <a:pt x="119808" y="221088"/>
                  <a:pt x="121126" y="221088"/>
                  <a:pt x="121126" y="222403"/>
                </a:cubicBezTo>
                <a:cubicBezTo>
                  <a:pt x="121126" y="222403"/>
                  <a:pt x="121126" y="243454"/>
                  <a:pt x="121126" y="248717"/>
                </a:cubicBezTo>
                <a:cubicBezTo>
                  <a:pt x="121126" y="248717"/>
                  <a:pt x="121126" y="248717"/>
                  <a:pt x="127717" y="259242"/>
                </a:cubicBezTo>
                <a:cubicBezTo>
                  <a:pt x="127717" y="259242"/>
                  <a:pt x="127717" y="259242"/>
                  <a:pt x="167263" y="259242"/>
                </a:cubicBezTo>
                <a:cubicBezTo>
                  <a:pt x="167263" y="259242"/>
                  <a:pt x="167263" y="259242"/>
                  <a:pt x="175172" y="248717"/>
                </a:cubicBezTo>
                <a:cubicBezTo>
                  <a:pt x="175172" y="248717"/>
                  <a:pt x="175172" y="248717"/>
                  <a:pt x="175172" y="222403"/>
                </a:cubicBezTo>
                <a:cubicBezTo>
                  <a:pt x="175172" y="222403"/>
                  <a:pt x="175172" y="222403"/>
                  <a:pt x="175172" y="221088"/>
                </a:cubicBezTo>
                <a:cubicBezTo>
                  <a:pt x="175172" y="219772"/>
                  <a:pt x="175172" y="218456"/>
                  <a:pt x="176490" y="217141"/>
                </a:cubicBezTo>
                <a:cubicBezTo>
                  <a:pt x="176490" y="217141"/>
                  <a:pt x="176490" y="217141"/>
                  <a:pt x="221309" y="172408"/>
                </a:cubicBezTo>
                <a:cubicBezTo>
                  <a:pt x="221309" y="172408"/>
                  <a:pt x="221309" y="172408"/>
                  <a:pt x="221309" y="110571"/>
                </a:cubicBezTo>
                <a:cubicBezTo>
                  <a:pt x="221309" y="110571"/>
                  <a:pt x="221309" y="110571"/>
                  <a:pt x="177809" y="67154"/>
                </a:cubicBezTo>
                <a:cubicBezTo>
                  <a:pt x="177809" y="67154"/>
                  <a:pt x="177809" y="67154"/>
                  <a:pt x="117171" y="67154"/>
                </a:cubicBezTo>
                <a:close/>
                <a:moveTo>
                  <a:pt x="115312" y="57629"/>
                </a:moveTo>
                <a:cubicBezTo>
                  <a:pt x="115312" y="57629"/>
                  <a:pt x="115312" y="57629"/>
                  <a:pt x="181254" y="57629"/>
                </a:cubicBezTo>
                <a:cubicBezTo>
                  <a:pt x="182573" y="57629"/>
                  <a:pt x="183892" y="57629"/>
                  <a:pt x="185211" y="58942"/>
                </a:cubicBezTo>
                <a:cubicBezTo>
                  <a:pt x="185211" y="58942"/>
                  <a:pt x="185211" y="58942"/>
                  <a:pt x="232689" y="106215"/>
                </a:cubicBezTo>
                <a:cubicBezTo>
                  <a:pt x="232689" y="106215"/>
                  <a:pt x="234008" y="107528"/>
                  <a:pt x="234008" y="110154"/>
                </a:cubicBezTo>
                <a:cubicBezTo>
                  <a:pt x="234008" y="110154"/>
                  <a:pt x="234008" y="110154"/>
                  <a:pt x="234008" y="175810"/>
                </a:cubicBezTo>
                <a:cubicBezTo>
                  <a:pt x="234008" y="177123"/>
                  <a:pt x="232689" y="178436"/>
                  <a:pt x="232689" y="179749"/>
                </a:cubicBezTo>
                <a:cubicBezTo>
                  <a:pt x="232689" y="179749"/>
                  <a:pt x="232689" y="179749"/>
                  <a:pt x="186530" y="224395"/>
                </a:cubicBezTo>
                <a:cubicBezTo>
                  <a:pt x="186530" y="224395"/>
                  <a:pt x="186530" y="224395"/>
                  <a:pt x="186530" y="250657"/>
                </a:cubicBezTo>
                <a:cubicBezTo>
                  <a:pt x="186530" y="251971"/>
                  <a:pt x="186530" y="253284"/>
                  <a:pt x="185211" y="254597"/>
                </a:cubicBezTo>
                <a:cubicBezTo>
                  <a:pt x="185211" y="254597"/>
                  <a:pt x="185211" y="254597"/>
                  <a:pt x="175979" y="267728"/>
                </a:cubicBezTo>
                <a:cubicBezTo>
                  <a:pt x="174660" y="269041"/>
                  <a:pt x="173341" y="270354"/>
                  <a:pt x="172022" y="270354"/>
                </a:cubicBezTo>
                <a:cubicBezTo>
                  <a:pt x="172022" y="270354"/>
                  <a:pt x="172022" y="270354"/>
                  <a:pt x="125862" y="270354"/>
                </a:cubicBezTo>
                <a:cubicBezTo>
                  <a:pt x="124544" y="270354"/>
                  <a:pt x="123225" y="269041"/>
                  <a:pt x="121906" y="267728"/>
                </a:cubicBezTo>
                <a:cubicBezTo>
                  <a:pt x="121906" y="267728"/>
                  <a:pt x="121906" y="267728"/>
                  <a:pt x="112674" y="255910"/>
                </a:cubicBezTo>
                <a:cubicBezTo>
                  <a:pt x="112674" y="255910"/>
                  <a:pt x="111355" y="254597"/>
                  <a:pt x="111355" y="254597"/>
                </a:cubicBezTo>
                <a:cubicBezTo>
                  <a:pt x="110036" y="251971"/>
                  <a:pt x="110036" y="245405"/>
                  <a:pt x="110036" y="224395"/>
                </a:cubicBezTo>
                <a:cubicBezTo>
                  <a:pt x="110036" y="224395"/>
                  <a:pt x="110036" y="224395"/>
                  <a:pt x="65196" y="179749"/>
                </a:cubicBezTo>
                <a:cubicBezTo>
                  <a:pt x="63877" y="178436"/>
                  <a:pt x="62558" y="177123"/>
                  <a:pt x="62558" y="175810"/>
                </a:cubicBezTo>
                <a:cubicBezTo>
                  <a:pt x="62558" y="175810"/>
                  <a:pt x="62558" y="175810"/>
                  <a:pt x="62558" y="110154"/>
                </a:cubicBezTo>
                <a:cubicBezTo>
                  <a:pt x="62558" y="107528"/>
                  <a:pt x="63877" y="106215"/>
                  <a:pt x="65196" y="106215"/>
                </a:cubicBezTo>
                <a:cubicBezTo>
                  <a:pt x="65196" y="106215"/>
                  <a:pt x="65196" y="106215"/>
                  <a:pt x="111355" y="58942"/>
                </a:cubicBezTo>
                <a:cubicBezTo>
                  <a:pt x="112674" y="57629"/>
                  <a:pt x="113993" y="57629"/>
                  <a:pt x="115312" y="57629"/>
                </a:cubicBezTo>
                <a:close/>
                <a:moveTo>
                  <a:pt x="233373" y="1514"/>
                </a:moveTo>
                <a:cubicBezTo>
                  <a:pt x="234643" y="202"/>
                  <a:pt x="237183" y="-1109"/>
                  <a:pt x="239723" y="1514"/>
                </a:cubicBezTo>
                <a:cubicBezTo>
                  <a:pt x="242263" y="2825"/>
                  <a:pt x="243533" y="5448"/>
                  <a:pt x="240993" y="8071"/>
                </a:cubicBezTo>
                <a:cubicBezTo>
                  <a:pt x="240993" y="8071"/>
                  <a:pt x="240993" y="8071"/>
                  <a:pt x="228293" y="26431"/>
                </a:cubicBezTo>
                <a:cubicBezTo>
                  <a:pt x="227023" y="27742"/>
                  <a:pt x="225753" y="29054"/>
                  <a:pt x="224483" y="29054"/>
                </a:cubicBezTo>
                <a:cubicBezTo>
                  <a:pt x="223213" y="29054"/>
                  <a:pt x="221943" y="29054"/>
                  <a:pt x="220673" y="27742"/>
                </a:cubicBezTo>
                <a:cubicBezTo>
                  <a:pt x="218133" y="26431"/>
                  <a:pt x="218133" y="22497"/>
                  <a:pt x="219403" y="19874"/>
                </a:cubicBezTo>
                <a:cubicBezTo>
                  <a:pt x="219403" y="19874"/>
                  <a:pt x="219403" y="19874"/>
                  <a:pt x="233373" y="1514"/>
                </a:cubicBezTo>
                <a:close/>
                <a:moveTo>
                  <a:pt x="55707" y="1514"/>
                </a:moveTo>
                <a:cubicBezTo>
                  <a:pt x="58380" y="-1109"/>
                  <a:pt x="61054" y="202"/>
                  <a:pt x="63728" y="1514"/>
                </a:cubicBezTo>
                <a:cubicBezTo>
                  <a:pt x="63728" y="1514"/>
                  <a:pt x="63728" y="1514"/>
                  <a:pt x="77096" y="19874"/>
                </a:cubicBezTo>
                <a:cubicBezTo>
                  <a:pt x="78433" y="22497"/>
                  <a:pt x="78433" y="26431"/>
                  <a:pt x="75759" y="27742"/>
                </a:cubicBezTo>
                <a:cubicBezTo>
                  <a:pt x="74422" y="29054"/>
                  <a:pt x="73086" y="29054"/>
                  <a:pt x="71749" y="29054"/>
                </a:cubicBezTo>
                <a:cubicBezTo>
                  <a:pt x="70412" y="29054"/>
                  <a:pt x="69075" y="27742"/>
                  <a:pt x="67738" y="26431"/>
                </a:cubicBezTo>
                <a:lnTo>
                  <a:pt x="54370" y="8071"/>
                </a:lnTo>
                <a:cubicBezTo>
                  <a:pt x="53033" y="5448"/>
                  <a:pt x="53033" y="2825"/>
                  <a:pt x="55707" y="1514"/>
                </a:cubicBez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9" name="千图PPT彼岸天：ID 8661124任意多边形 43">
            <a:extLst>
              <a:ext uri="{FF2B5EF4-FFF2-40B4-BE49-F238E27FC236}">
                <a16:creationId xmlns:a16="http://schemas.microsoft.com/office/drawing/2014/main" id="{B374E57C-A4A6-4B63-889C-0B9CDFA8B613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862027" y="3082485"/>
            <a:ext cx="187968" cy="380620"/>
          </a:xfrm>
          <a:custGeom>
            <a:avLst/>
            <a:gdLst>
              <a:gd name="connsiteX0" fmla="*/ 100692 w 165420"/>
              <a:gd name="connsiteY0" fmla="*/ 128588 h 334963"/>
              <a:gd name="connsiteX1" fmla="*/ 121442 w 165420"/>
              <a:gd name="connsiteY1" fmla="*/ 319141 h 334963"/>
              <a:gd name="connsiteX2" fmla="*/ 120145 w 165420"/>
              <a:gd name="connsiteY2" fmla="*/ 325712 h 334963"/>
              <a:gd name="connsiteX3" fmla="*/ 121442 w 165420"/>
              <a:gd name="connsiteY3" fmla="*/ 327026 h 334963"/>
              <a:gd name="connsiteX4" fmla="*/ 127926 w 165420"/>
              <a:gd name="connsiteY4" fmla="*/ 325712 h 334963"/>
              <a:gd name="connsiteX5" fmla="*/ 122738 w 165420"/>
              <a:gd name="connsiteY5" fmla="*/ 128588 h 334963"/>
              <a:gd name="connsiteX6" fmla="*/ 100692 w 165420"/>
              <a:gd name="connsiteY6" fmla="*/ 128588 h 334963"/>
              <a:gd name="connsiteX7" fmla="*/ 43341 w 165420"/>
              <a:gd name="connsiteY7" fmla="*/ 128588 h 334963"/>
              <a:gd name="connsiteX8" fmla="*/ 38065 w 165420"/>
              <a:gd name="connsiteY8" fmla="*/ 325712 h 334963"/>
              <a:gd name="connsiteX9" fmla="*/ 44661 w 165420"/>
              <a:gd name="connsiteY9" fmla="*/ 327026 h 334963"/>
              <a:gd name="connsiteX10" fmla="*/ 45980 w 165420"/>
              <a:gd name="connsiteY10" fmla="*/ 325712 h 334963"/>
              <a:gd name="connsiteX11" fmla="*/ 44661 w 165420"/>
              <a:gd name="connsiteY11" fmla="*/ 319141 h 334963"/>
              <a:gd name="connsiteX12" fmla="*/ 65768 w 165420"/>
              <a:gd name="connsiteY12" fmla="*/ 128588 h 334963"/>
              <a:gd name="connsiteX13" fmla="*/ 43341 w 165420"/>
              <a:gd name="connsiteY13" fmla="*/ 128588 h 334963"/>
              <a:gd name="connsiteX14" fmla="*/ 87149 w 165420"/>
              <a:gd name="connsiteY14" fmla="*/ 120650 h 334963"/>
              <a:gd name="connsiteX15" fmla="*/ 125035 w 165420"/>
              <a:gd name="connsiteY15" fmla="*/ 120650 h 334963"/>
              <a:gd name="connsiteX16" fmla="*/ 127647 w 165420"/>
              <a:gd name="connsiteY16" fmla="*/ 121965 h 334963"/>
              <a:gd name="connsiteX17" fmla="*/ 134179 w 165420"/>
              <a:gd name="connsiteY17" fmla="*/ 331019 h 334963"/>
              <a:gd name="connsiteX18" fmla="*/ 131567 w 165420"/>
              <a:gd name="connsiteY18" fmla="*/ 333648 h 334963"/>
              <a:gd name="connsiteX19" fmla="*/ 121115 w 165420"/>
              <a:gd name="connsiteY19" fmla="*/ 334963 h 334963"/>
              <a:gd name="connsiteX20" fmla="*/ 111971 w 165420"/>
              <a:gd name="connsiteY20" fmla="*/ 329704 h 334963"/>
              <a:gd name="connsiteX21" fmla="*/ 113277 w 165420"/>
              <a:gd name="connsiteY21" fmla="*/ 315241 h 334963"/>
              <a:gd name="connsiteX22" fmla="*/ 85843 w 165420"/>
              <a:gd name="connsiteY22" fmla="*/ 128539 h 334963"/>
              <a:gd name="connsiteX23" fmla="*/ 83230 w 165420"/>
              <a:gd name="connsiteY23" fmla="*/ 123279 h 334963"/>
              <a:gd name="connsiteX24" fmla="*/ 87149 w 165420"/>
              <a:gd name="connsiteY24" fmla="*/ 120650 h 334963"/>
              <a:gd name="connsiteX25" fmla="*/ 40896 w 165420"/>
              <a:gd name="connsiteY25" fmla="*/ 120650 h 334963"/>
              <a:gd name="connsiteX26" fmla="*/ 79261 w 165420"/>
              <a:gd name="connsiteY26" fmla="*/ 120650 h 334963"/>
              <a:gd name="connsiteX27" fmla="*/ 83230 w 165420"/>
              <a:gd name="connsiteY27" fmla="*/ 123279 h 334963"/>
              <a:gd name="connsiteX28" fmla="*/ 80584 w 165420"/>
              <a:gd name="connsiteY28" fmla="*/ 128539 h 334963"/>
              <a:gd name="connsiteX29" fmla="*/ 52803 w 165420"/>
              <a:gd name="connsiteY29" fmla="*/ 315241 h 334963"/>
              <a:gd name="connsiteX30" fmla="*/ 54126 w 165420"/>
              <a:gd name="connsiteY30" fmla="*/ 329704 h 334963"/>
              <a:gd name="connsiteX31" fmla="*/ 44865 w 165420"/>
              <a:gd name="connsiteY31" fmla="*/ 334963 h 334963"/>
              <a:gd name="connsiteX32" fmla="*/ 34282 w 165420"/>
              <a:gd name="connsiteY32" fmla="*/ 333648 h 334963"/>
              <a:gd name="connsiteX33" fmla="*/ 31636 w 165420"/>
              <a:gd name="connsiteY33" fmla="*/ 331019 h 334963"/>
              <a:gd name="connsiteX34" fmla="*/ 38251 w 165420"/>
              <a:gd name="connsiteY34" fmla="*/ 121965 h 334963"/>
              <a:gd name="connsiteX35" fmla="*/ 40896 w 165420"/>
              <a:gd name="connsiteY35" fmla="*/ 120650 h 334963"/>
              <a:gd name="connsiteX36" fmla="*/ 56193 w 165420"/>
              <a:gd name="connsiteY36" fmla="*/ 9525 h 334963"/>
              <a:gd name="connsiteX37" fmla="*/ 18142 w 165420"/>
              <a:gd name="connsiteY37" fmla="*/ 55562 h 334963"/>
              <a:gd name="connsiteX38" fmla="*/ 44384 w 165420"/>
              <a:gd name="connsiteY38" fmla="*/ 88446 h 334963"/>
              <a:gd name="connsiteX39" fmla="*/ 47008 w 165420"/>
              <a:gd name="connsiteY39" fmla="*/ 92392 h 334963"/>
              <a:gd name="connsiteX40" fmla="*/ 47008 w 165420"/>
              <a:gd name="connsiteY40" fmla="*/ 101600 h 334963"/>
              <a:gd name="connsiteX41" fmla="*/ 117864 w 165420"/>
              <a:gd name="connsiteY41" fmla="*/ 101600 h 334963"/>
              <a:gd name="connsiteX42" fmla="*/ 117864 w 165420"/>
              <a:gd name="connsiteY42" fmla="*/ 92392 h 334963"/>
              <a:gd name="connsiteX43" fmla="*/ 120488 w 165420"/>
              <a:gd name="connsiteY43" fmla="*/ 88446 h 334963"/>
              <a:gd name="connsiteX44" fmla="*/ 146730 w 165420"/>
              <a:gd name="connsiteY44" fmla="*/ 55562 h 334963"/>
              <a:gd name="connsiteX45" fmla="*/ 108679 w 165420"/>
              <a:gd name="connsiteY45" fmla="*/ 9525 h 334963"/>
              <a:gd name="connsiteX46" fmla="*/ 115239 w 165420"/>
              <a:gd name="connsiteY46" fmla="*/ 21363 h 334963"/>
              <a:gd name="connsiteX47" fmla="*/ 136233 w 165420"/>
              <a:gd name="connsiteY47" fmla="*/ 51616 h 334963"/>
              <a:gd name="connsiteX48" fmla="*/ 127048 w 165420"/>
              <a:gd name="connsiteY48" fmla="*/ 71347 h 334963"/>
              <a:gd name="connsiteX49" fmla="*/ 82436 w 165420"/>
              <a:gd name="connsiteY49" fmla="*/ 85816 h 334963"/>
              <a:gd name="connsiteX50" fmla="*/ 37824 w 165420"/>
              <a:gd name="connsiteY50" fmla="*/ 71347 h 334963"/>
              <a:gd name="connsiteX51" fmla="*/ 28639 w 165420"/>
              <a:gd name="connsiteY51" fmla="*/ 51616 h 334963"/>
              <a:gd name="connsiteX52" fmla="*/ 49633 w 165420"/>
              <a:gd name="connsiteY52" fmla="*/ 21363 h 334963"/>
              <a:gd name="connsiteX53" fmla="*/ 56193 w 165420"/>
              <a:gd name="connsiteY53" fmla="*/ 9525 h 334963"/>
              <a:gd name="connsiteX54" fmla="*/ 64050 w 165420"/>
              <a:gd name="connsiteY54" fmla="*/ 0 h 334963"/>
              <a:gd name="connsiteX55" fmla="*/ 67990 w 165420"/>
              <a:gd name="connsiteY55" fmla="*/ 2646 h 334963"/>
              <a:gd name="connsiteX56" fmla="*/ 67990 w 165420"/>
              <a:gd name="connsiteY56" fmla="*/ 6614 h 334963"/>
              <a:gd name="connsiteX57" fmla="*/ 56170 w 165420"/>
              <a:gd name="connsiteY57" fmla="*/ 26458 h 334963"/>
              <a:gd name="connsiteX58" fmla="*/ 52230 w 165420"/>
              <a:gd name="connsiteY58" fmla="*/ 29104 h 334963"/>
              <a:gd name="connsiteX59" fmla="*/ 36471 w 165420"/>
              <a:gd name="connsiteY59" fmla="*/ 51594 h 334963"/>
              <a:gd name="connsiteX60" fmla="*/ 43037 w 165420"/>
              <a:gd name="connsiteY60" fmla="*/ 66146 h 334963"/>
              <a:gd name="connsiteX61" fmla="*/ 82436 w 165420"/>
              <a:gd name="connsiteY61" fmla="*/ 78052 h 334963"/>
              <a:gd name="connsiteX62" fmla="*/ 121836 w 165420"/>
              <a:gd name="connsiteY62" fmla="*/ 66146 h 334963"/>
              <a:gd name="connsiteX63" fmla="*/ 128402 w 165420"/>
              <a:gd name="connsiteY63" fmla="*/ 51594 h 334963"/>
              <a:gd name="connsiteX64" fmla="*/ 112643 w 165420"/>
              <a:gd name="connsiteY64" fmla="*/ 29104 h 334963"/>
              <a:gd name="connsiteX65" fmla="*/ 108703 w 165420"/>
              <a:gd name="connsiteY65" fmla="*/ 26458 h 334963"/>
              <a:gd name="connsiteX66" fmla="*/ 96883 w 165420"/>
              <a:gd name="connsiteY66" fmla="*/ 6614 h 334963"/>
              <a:gd name="connsiteX67" fmla="*/ 96883 w 165420"/>
              <a:gd name="connsiteY67" fmla="*/ 2646 h 334963"/>
              <a:gd name="connsiteX68" fmla="*/ 100823 w 165420"/>
              <a:gd name="connsiteY68" fmla="*/ 0 h 334963"/>
              <a:gd name="connsiteX69" fmla="*/ 154668 w 165420"/>
              <a:gd name="connsiteY69" fmla="*/ 55562 h 334963"/>
              <a:gd name="connsiteX70" fmla="*/ 125776 w 165420"/>
              <a:gd name="connsiteY70" fmla="*/ 95250 h 334963"/>
              <a:gd name="connsiteX71" fmla="*/ 125776 w 165420"/>
              <a:gd name="connsiteY71" fmla="*/ 105833 h 334963"/>
              <a:gd name="connsiteX72" fmla="*/ 121836 w 165420"/>
              <a:gd name="connsiteY72" fmla="*/ 111125 h 334963"/>
              <a:gd name="connsiteX73" fmla="*/ 43037 w 165420"/>
              <a:gd name="connsiteY73" fmla="*/ 111125 h 334963"/>
              <a:gd name="connsiteX74" fmla="*/ 39097 w 165420"/>
              <a:gd name="connsiteY74" fmla="*/ 105833 h 334963"/>
              <a:gd name="connsiteX75" fmla="*/ 39097 w 165420"/>
              <a:gd name="connsiteY75" fmla="*/ 95250 h 334963"/>
              <a:gd name="connsiteX76" fmla="*/ 10205 w 165420"/>
              <a:gd name="connsiteY76" fmla="*/ 55562 h 334963"/>
              <a:gd name="connsiteX77" fmla="*/ 64050 w 165420"/>
              <a:gd name="connsiteY77" fmla="*/ 0 h 334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65420" h="334963">
                <a:moveTo>
                  <a:pt x="100692" y="128588"/>
                </a:moveTo>
                <a:cubicBezTo>
                  <a:pt x="122738" y="149615"/>
                  <a:pt x="173315" y="210066"/>
                  <a:pt x="121442" y="319141"/>
                </a:cubicBezTo>
                <a:cubicBezTo>
                  <a:pt x="120145" y="321769"/>
                  <a:pt x="118848" y="325712"/>
                  <a:pt x="120145" y="325712"/>
                </a:cubicBezTo>
                <a:cubicBezTo>
                  <a:pt x="120145" y="325712"/>
                  <a:pt x="120145" y="327026"/>
                  <a:pt x="121442" y="327026"/>
                </a:cubicBezTo>
                <a:cubicBezTo>
                  <a:pt x="124035" y="327026"/>
                  <a:pt x="125332" y="325712"/>
                  <a:pt x="127926" y="325712"/>
                </a:cubicBezTo>
                <a:cubicBezTo>
                  <a:pt x="135707" y="313885"/>
                  <a:pt x="192767" y="214008"/>
                  <a:pt x="122738" y="128588"/>
                </a:cubicBezTo>
                <a:cubicBezTo>
                  <a:pt x="122738" y="128588"/>
                  <a:pt x="122738" y="128588"/>
                  <a:pt x="100692" y="128588"/>
                </a:cubicBezTo>
                <a:close/>
                <a:moveTo>
                  <a:pt x="43341" y="128588"/>
                </a:moveTo>
                <a:cubicBezTo>
                  <a:pt x="-27895" y="214008"/>
                  <a:pt x="30149" y="313885"/>
                  <a:pt x="38065" y="325712"/>
                </a:cubicBezTo>
                <a:cubicBezTo>
                  <a:pt x="40703" y="325712"/>
                  <a:pt x="42022" y="327026"/>
                  <a:pt x="44661" y="327026"/>
                </a:cubicBezTo>
                <a:cubicBezTo>
                  <a:pt x="45980" y="327026"/>
                  <a:pt x="45980" y="325712"/>
                  <a:pt x="45980" y="325712"/>
                </a:cubicBezTo>
                <a:cubicBezTo>
                  <a:pt x="47299" y="325712"/>
                  <a:pt x="45980" y="321769"/>
                  <a:pt x="44661" y="319141"/>
                </a:cubicBezTo>
                <a:cubicBezTo>
                  <a:pt x="-8107" y="210066"/>
                  <a:pt x="43341" y="149615"/>
                  <a:pt x="65768" y="128588"/>
                </a:cubicBezTo>
                <a:cubicBezTo>
                  <a:pt x="65768" y="128588"/>
                  <a:pt x="65768" y="128588"/>
                  <a:pt x="43341" y="128588"/>
                </a:cubicBezTo>
                <a:close/>
                <a:moveTo>
                  <a:pt x="87149" y="120650"/>
                </a:moveTo>
                <a:cubicBezTo>
                  <a:pt x="87149" y="120650"/>
                  <a:pt x="87149" y="120650"/>
                  <a:pt x="125035" y="120650"/>
                </a:cubicBezTo>
                <a:cubicBezTo>
                  <a:pt x="125035" y="120650"/>
                  <a:pt x="126341" y="121965"/>
                  <a:pt x="127647" y="121965"/>
                </a:cubicBezTo>
                <a:cubicBezTo>
                  <a:pt x="208643" y="216631"/>
                  <a:pt x="134179" y="329704"/>
                  <a:pt x="134179" y="331019"/>
                </a:cubicBezTo>
                <a:cubicBezTo>
                  <a:pt x="132873" y="332334"/>
                  <a:pt x="132873" y="332334"/>
                  <a:pt x="131567" y="333648"/>
                </a:cubicBezTo>
                <a:cubicBezTo>
                  <a:pt x="127647" y="333648"/>
                  <a:pt x="123728" y="334963"/>
                  <a:pt x="121115" y="334963"/>
                </a:cubicBezTo>
                <a:cubicBezTo>
                  <a:pt x="115890" y="334963"/>
                  <a:pt x="113277" y="332334"/>
                  <a:pt x="111971" y="329704"/>
                </a:cubicBezTo>
                <a:cubicBezTo>
                  <a:pt x="109358" y="324445"/>
                  <a:pt x="113277" y="316556"/>
                  <a:pt x="113277" y="315241"/>
                </a:cubicBezTo>
                <a:cubicBezTo>
                  <a:pt x="175984" y="185076"/>
                  <a:pt x="89762" y="131169"/>
                  <a:pt x="85843" y="128539"/>
                </a:cubicBezTo>
                <a:cubicBezTo>
                  <a:pt x="84536" y="127224"/>
                  <a:pt x="83230" y="125909"/>
                  <a:pt x="83230" y="123279"/>
                </a:cubicBezTo>
                <a:cubicBezTo>
                  <a:pt x="84536" y="121965"/>
                  <a:pt x="85843" y="120650"/>
                  <a:pt x="87149" y="120650"/>
                </a:cubicBezTo>
                <a:close/>
                <a:moveTo>
                  <a:pt x="40896" y="120650"/>
                </a:moveTo>
                <a:cubicBezTo>
                  <a:pt x="40896" y="120650"/>
                  <a:pt x="40896" y="120650"/>
                  <a:pt x="79261" y="120650"/>
                </a:cubicBezTo>
                <a:cubicBezTo>
                  <a:pt x="80584" y="120650"/>
                  <a:pt x="81907" y="121965"/>
                  <a:pt x="83230" y="123279"/>
                </a:cubicBezTo>
                <a:cubicBezTo>
                  <a:pt x="83230" y="125909"/>
                  <a:pt x="81907" y="127224"/>
                  <a:pt x="80584" y="128539"/>
                </a:cubicBezTo>
                <a:cubicBezTo>
                  <a:pt x="76615" y="131169"/>
                  <a:pt x="-10697" y="185076"/>
                  <a:pt x="52803" y="315241"/>
                </a:cubicBezTo>
                <a:cubicBezTo>
                  <a:pt x="52803" y="316556"/>
                  <a:pt x="56771" y="324445"/>
                  <a:pt x="54126" y="329704"/>
                </a:cubicBezTo>
                <a:cubicBezTo>
                  <a:pt x="52803" y="332334"/>
                  <a:pt x="50157" y="334963"/>
                  <a:pt x="44865" y="334963"/>
                </a:cubicBezTo>
                <a:cubicBezTo>
                  <a:pt x="42219" y="334963"/>
                  <a:pt x="38251" y="333648"/>
                  <a:pt x="34282" y="333648"/>
                </a:cubicBezTo>
                <a:cubicBezTo>
                  <a:pt x="32959" y="332334"/>
                  <a:pt x="32959" y="332334"/>
                  <a:pt x="31636" y="331019"/>
                </a:cubicBezTo>
                <a:cubicBezTo>
                  <a:pt x="31636" y="329704"/>
                  <a:pt x="-43770" y="216631"/>
                  <a:pt x="38251" y="121965"/>
                </a:cubicBezTo>
                <a:cubicBezTo>
                  <a:pt x="39574" y="121965"/>
                  <a:pt x="40896" y="120650"/>
                  <a:pt x="40896" y="120650"/>
                </a:cubicBezTo>
                <a:close/>
                <a:moveTo>
                  <a:pt x="56193" y="9525"/>
                </a:moveTo>
                <a:cubicBezTo>
                  <a:pt x="19454" y="12156"/>
                  <a:pt x="18142" y="39778"/>
                  <a:pt x="18142" y="55562"/>
                </a:cubicBezTo>
                <a:cubicBezTo>
                  <a:pt x="18142" y="76608"/>
                  <a:pt x="44384" y="88446"/>
                  <a:pt x="44384" y="88446"/>
                </a:cubicBezTo>
                <a:cubicBezTo>
                  <a:pt x="45696" y="89762"/>
                  <a:pt x="47008" y="91077"/>
                  <a:pt x="47008" y="92392"/>
                </a:cubicBezTo>
                <a:cubicBezTo>
                  <a:pt x="47008" y="92392"/>
                  <a:pt x="47008" y="92392"/>
                  <a:pt x="47008" y="101600"/>
                </a:cubicBezTo>
                <a:cubicBezTo>
                  <a:pt x="47008" y="101600"/>
                  <a:pt x="47008" y="101600"/>
                  <a:pt x="117864" y="101600"/>
                </a:cubicBezTo>
                <a:cubicBezTo>
                  <a:pt x="117864" y="101600"/>
                  <a:pt x="117864" y="101600"/>
                  <a:pt x="117864" y="92392"/>
                </a:cubicBezTo>
                <a:cubicBezTo>
                  <a:pt x="117864" y="91077"/>
                  <a:pt x="119176" y="89762"/>
                  <a:pt x="120488" y="88446"/>
                </a:cubicBezTo>
                <a:cubicBezTo>
                  <a:pt x="120488" y="88446"/>
                  <a:pt x="146730" y="76608"/>
                  <a:pt x="146730" y="55562"/>
                </a:cubicBezTo>
                <a:cubicBezTo>
                  <a:pt x="146730" y="39778"/>
                  <a:pt x="145418" y="12156"/>
                  <a:pt x="108679" y="9525"/>
                </a:cubicBezTo>
                <a:cubicBezTo>
                  <a:pt x="108679" y="9525"/>
                  <a:pt x="108679" y="9525"/>
                  <a:pt x="115239" y="21363"/>
                </a:cubicBezTo>
                <a:cubicBezTo>
                  <a:pt x="120488" y="22678"/>
                  <a:pt x="136233" y="27940"/>
                  <a:pt x="136233" y="51616"/>
                </a:cubicBezTo>
                <a:cubicBezTo>
                  <a:pt x="136233" y="52932"/>
                  <a:pt x="136233" y="62139"/>
                  <a:pt x="127048" y="71347"/>
                </a:cubicBezTo>
                <a:cubicBezTo>
                  <a:pt x="117864" y="81870"/>
                  <a:pt x="103430" y="85816"/>
                  <a:pt x="82436" y="85816"/>
                </a:cubicBezTo>
                <a:cubicBezTo>
                  <a:pt x="61442" y="85816"/>
                  <a:pt x="47008" y="81870"/>
                  <a:pt x="37824" y="71347"/>
                </a:cubicBezTo>
                <a:cubicBezTo>
                  <a:pt x="28639" y="62139"/>
                  <a:pt x="28639" y="52932"/>
                  <a:pt x="28639" y="51616"/>
                </a:cubicBezTo>
                <a:cubicBezTo>
                  <a:pt x="28639" y="27940"/>
                  <a:pt x="44384" y="22678"/>
                  <a:pt x="49633" y="21363"/>
                </a:cubicBezTo>
                <a:cubicBezTo>
                  <a:pt x="49633" y="21363"/>
                  <a:pt x="49633" y="21363"/>
                  <a:pt x="56193" y="9525"/>
                </a:cubicBezTo>
                <a:close/>
                <a:moveTo>
                  <a:pt x="64050" y="0"/>
                </a:moveTo>
                <a:cubicBezTo>
                  <a:pt x="65363" y="0"/>
                  <a:pt x="66677" y="1323"/>
                  <a:pt x="67990" y="2646"/>
                </a:cubicBezTo>
                <a:cubicBezTo>
                  <a:pt x="67990" y="3969"/>
                  <a:pt x="67990" y="5292"/>
                  <a:pt x="67990" y="6614"/>
                </a:cubicBezTo>
                <a:cubicBezTo>
                  <a:pt x="67990" y="6614"/>
                  <a:pt x="67990" y="6614"/>
                  <a:pt x="56170" y="26458"/>
                </a:cubicBezTo>
                <a:cubicBezTo>
                  <a:pt x="54857" y="27781"/>
                  <a:pt x="53544" y="29104"/>
                  <a:pt x="52230" y="29104"/>
                </a:cubicBezTo>
                <a:cubicBezTo>
                  <a:pt x="50917" y="29104"/>
                  <a:pt x="36471" y="30427"/>
                  <a:pt x="36471" y="51594"/>
                </a:cubicBezTo>
                <a:cubicBezTo>
                  <a:pt x="36471" y="52917"/>
                  <a:pt x="36471" y="59531"/>
                  <a:pt x="43037" y="66146"/>
                </a:cubicBezTo>
                <a:cubicBezTo>
                  <a:pt x="50917" y="74083"/>
                  <a:pt x="64050" y="78052"/>
                  <a:pt x="82436" y="78052"/>
                </a:cubicBezTo>
                <a:cubicBezTo>
                  <a:pt x="100823" y="78052"/>
                  <a:pt x="113956" y="74083"/>
                  <a:pt x="121836" y="66146"/>
                </a:cubicBezTo>
                <a:cubicBezTo>
                  <a:pt x="128402" y="59531"/>
                  <a:pt x="128402" y="52917"/>
                  <a:pt x="128402" y="51594"/>
                </a:cubicBezTo>
                <a:cubicBezTo>
                  <a:pt x="128402" y="30427"/>
                  <a:pt x="113956" y="29104"/>
                  <a:pt x="112643" y="29104"/>
                </a:cubicBezTo>
                <a:cubicBezTo>
                  <a:pt x="111329" y="29104"/>
                  <a:pt x="110016" y="27781"/>
                  <a:pt x="108703" y="26458"/>
                </a:cubicBezTo>
                <a:cubicBezTo>
                  <a:pt x="108703" y="26458"/>
                  <a:pt x="108703" y="26458"/>
                  <a:pt x="96883" y="6614"/>
                </a:cubicBezTo>
                <a:cubicBezTo>
                  <a:pt x="96883" y="5292"/>
                  <a:pt x="96883" y="3969"/>
                  <a:pt x="96883" y="2646"/>
                </a:cubicBezTo>
                <a:cubicBezTo>
                  <a:pt x="98196" y="1323"/>
                  <a:pt x="99509" y="0"/>
                  <a:pt x="100823" y="0"/>
                </a:cubicBezTo>
                <a:cubicBezTo>
                  <a:pt x="153355" y="0"/>
                  <a:pt x="154668" y="38364"/>
                  <a:pt x="154668" y="55562"/>
                </a:cubicBezTo>
                <a:cubicBezTo>
                  <a:pt x="154668" y="78052"/>
                  <a:pt x="133655" y="91281"/>
                  <a:pt x="125776" y="95250"/>
                </a:cubicBezTo>
                <a:cubicBezTo>
                  <a:pt x="125776" y="95250"/>
                  <a:pt x="125776" y="95250"/>
                  <a:pt x="125776" y="105833"/>
                </a:cubicBezTo>
                <a:cubicBezTo>
                  <a:pt x="125776" y="108479"/>
                  <a:pt x="124462" y="111125"/>
                  <a:pt x="121836" y="111125"/>
                </a:cubicBezTo>
                <a:cubicBezTo>
                  <a:pt x="121836" y="111125"/>
                  <a:pt x="121836" y="111125"/>
                  <a:pt x="43037" y="111125"/>
                </a:cubicBezTo>
                <a:cubicBezTo>
                  <a:pt x="40411" y="111125"/>
                  <a:pt x="39097" y="108479"/>
                  <a:pt x="39097" y="105833"/>
                </a:cubicBezTo>
                <a:cubicBezTo>
                  <a:pt x="39097" y="105833"/>
                  <a:pt x="39097" y="105833"/>
                  <a:pt x="39097" y="95250"/>
                </a:cubicBezTo>
                <a:cubicBezTo>
                  <a:pt x="31218" y="91281"/>
                  <a:pt x="10205" y="78052"/>
                  <a:pt x="10205" y="55562"/>
                </a:cubicBezTo>
                <a:cubicBezTo>
                  <a:pt x="10205" y="38364"/>
                  <a:pt x="11518" y="0"/>
                  <a:pt x="64050" y="0"/>
                </a:cubicBez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千图PPT彼岸天：ID 8661124任意多边形 44">
            <a:extLst>
              <a:ext uri="{FF2B5EF4-FFF2-40B4-BE49-F238E27FC236}">
                <a16:creationId xmlns:a16="http://schemas.microsoft.com/office/drawing/2014/main" id="{C25D5448-CD50-4A9B-9F3B-6683712FEE7C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6765700" y="4001689"/>
            <a:ext cx="380620" cy="369898"/>
          </a:xfrm>
          <a:custGeom>
            <a:avLst/>
            <a:gdLst>
              <a:gd name="connsiteX0" fmla="*/ 80786 w 338138"/>
              <a:gd name="connsiteY0" fmla="*/ 271462 h 328612"/>
              <a:gd name="connsiteX1" fmla="*/ 85725 w 338138"/>
              <a:gd name="connsiteY1" fmla="*/ 277956 h 328612"/>
              <a:gd name="connsiteX2" fmla="*/ 85725 w 338138"/>
              <a:gd name="connsiteY2" fmla="*/ 322118 h 328612"/>
              <a:gd name="connsiteX3" fmla="*/ 80786 w 338138"/>
              <a:gd name="connsiteY3" fmla="*/ 328612 h 328612"/>
              <a:gd name="connsiteX4" fmla="*/ 74612 w 338138"/>
              <a:gd name="connsiteY4" fmla="*/ 322118 h 328612"/>
              <a:gd name="connsiteX5" fmla="*/ 74612 w 338138"/>
              <a:gd name="connsiteY5" fmla="*/ 277956 h 328612"/>
              <a:gd name="connsiteX6" fmla="*/ 80786 w 338138"/>
              <a:gd name="connsiteY6" fmla="*/ 271462 h 328612"/>
              <a:gd name="connsiteX7" fmla="*/ 59490 w 338138"/>
              <a:gd name="connsiteY7" fmla="*/ 261436 h 328612"/>
              <a:gd name="connsiteX8" fmla="*/ 67260 w 338138"/>
              <a:gd name="connsiteY8" fmla="*/ 261436 h 328612"/>
              <a:gd name="connsiteX9" fmla="*/ 67260 w 338138"/>
              <a:gd name="connsiteY9" fmla="*/ 269457 h 328612"/>
              <a:gd name="connsiteX10" fmla="*/ 30998 w 338138"/>
              <a:gd name="connsiteY10" fmla="*/ 306888 h 328612"/>
              <a:gd name="connsiteX11" fmla="*/ 27113 w 338138"/>
              <a:gd name="connsiteY11" fmla="*/ 309562 h 328612"/>
              <a:gd name="connsiteX12" fmla="*/ 21932 w 338138"/>
              <a:gd name="connsiteY12" fmla="*/ 306888 h 328612"/>
              <a:gd name="connsiteX13" fmla="*/ 21932 w 338138"/>
              <a:gd name="connsiteY13" fmla="*/ 298867 h 328612"/>
              <a:gd name="connsiteX14" fmla="*/ 59490 w 338138"/>
              <a:gd name="connsiteY14" fmla="*/ 261436 h 328612"/>
              <a:gd name="connsiteX15" fmla="*/ 5317 w 338138"/>
              <a:gd name="connsiteY15" fmla="*/ 236537 h 328612"/>
              <a:gd name="connsiteX16" fmla="*/ 51834 w 338138"/>
              <a:gd name="connsiteY16" fmla="*/ 236537 h 328612"/>
              <a:gd name="connsiteX17" fmla="*/ 57150 w 338138"/>
              <a:gd name="connsiteY17" fmla="*/ 243593 h 328612"/>
              <a:gd name="connsiteX18" fmla="*/ 51834 w 338138"/>
              <a:gd name="connsiteY18" fmla="*/ 249237 h 328612"/>
              <a:gd name="connsiteX19" fmla="*/ 5317 w 338138"/>
              <a:gd name="connsiteY19" fmla="*/ 249237 h 328612"/>
              <a:gd name="connsiteX20" fmla="*/ 0 w 338138"/>
              <a:gd name="connsiteY20" fmla="*/ 243593 h 328612"/>
              <a:gd name="connsiteX21" fmla="*/ 5317 w 338138"/>
              <a:gd name="connsiteY21" fmla="*/ 236537 h 328612"/>
              <a:gd name="connsiteX22" fmla="*/ 81448 w 338138"/>
              <a:gd name="connsiteY22" fmla="*/ 192087 h 328612"/>
              <a:gd name="connsiteX23" fmla="*/ 85403 w 338138"/>
              <a:gd name="connsiteY23" fmla="*/ 252735 h 328612"/>
              <a:gd name="connsiteX24" fmla="*/ 146051 w 338138"/>
              <a:gd name="connsiteY24" fmla="*/ 256691 h 328612"/>
              <a:gd name="connsiteX25" fmla="*/ 81448 w 338138"/>
              <a:gd name="connsiteY25" fmla="*/ 192087 h 328612"/>
              <a:gd name="connsiteX26" fmla="*/ 97142 w 338138"/>
              <a:gd name="connsiteY26" fmla="*/ 160337 h 328612"/>
              <a:gd name="connsiteX27" fmla="*/ 82550 w 338138"/>
              <a:gd name="connsiteY27" fmla="*/ 174929 h 328612"/>
              <a:gd name="connsiteX28" fmla="*/ 82550 w 338138"/>
              <a:gd name="connsiteY28" fmla="*/ 176255 h 328612"/>
              <a:gd name="connsiteX29" fmla="*/ 160817 w 338138"/>
              <a:gd name="connsiteY29" fmla="*/ 255849 h 328612"/>
              <a:gd name="connsiteX30" fmla="*/ 162143 w 338138"/>
              <a:gd name="connsiteY30" fmla="*/ 255849 h 328612"/>
              <a:gd name="connsiteX31" fmla="*/ 163470 w 338138"/>
              <a:gd name="connsiteY31" fmla="*/ 255849 h 328612"/>
              <a:gd name="connsiteX32" fmla="*/ 178062 w 338138"/>
              <a:gd name="connsiteY32" fmla="*/ 241257 h 328612"/>
              <a:gd name="connsiteX33" fmla="*/ 178062 w 338138"/>
              <a:gd name="connsiteY33" fmla="*/ 239930 h 328612"/>
              <a:gd name="connsiteX34" fmla="*/ 105102 w 338138"/>
              <a:gd name="connsiteY34" fmla="*/ 166970 h 328612"/>
              <a:gd name="connsiteX35" fmla="*/ 102448 w 338138"/>
              <a:gd name="connsiteY35" fmla="*/ 162990 h 328612"/>
              <a:gd name="connsiteX36" fmla="*/ 98469 w 338138"/>
              <a:gd name="connsiteY36" fmla="*/ 160337 h 328612"/>
              <a:gd name="connsiteX37" fmla="*/ 97142 w 338138"/>
              <a:gd name="connsiteY37" fmla="*/ 160337 h 328612"/>
              <a:gd name="connsiteX38" fmla="*/ 127977 w 338138"/>
              <a:gd name="connsiteY38" fmla="*/ 152125 h 328612"/>
              <a:gd name="connsiteX39" fmla="*/ 117475 w 338138"/>
              <a:gd name="connsiteY39" fmla="*/ 162627 h 328612"/>
              <a:gd name="connsiteX40" fmla="*/ 173923 w 338138"/>
              <a:gd name="connsiteY40" fmla="*/ 219075 h 328612"/>
              <a:gd name="connsiteX41" fmla="*/ 184425 w 338138"/>
              <a:gd name="connsiteY41" fmla="*/ 208573 h 328612"/>
              <a:gd name="connsiteX42" fmla="*/ 184425 w 338138"/>
              <a:gd name="connsiteY42" fmla="*/ 207260 h 328612"/>
              <a:gd name="connsiteX43" fmla="*/ 181800 w 338138"/>
              <a:gd name="connsiteY43" fmla="*/ 203322 h 328612"/>
              <a:gd name="connsiteX44" fmla="*/ 133228 w 338138"/>
              <a:gd name="connsiteY44" fmla="*/ 154750 h 328612"/>
              <a:gd name="connsiteX45" fmla="*/ 130603 w 338138"/>
              <a:gd name="connsiteY45" fmla="*/ 152125 h 328612"/>
              <a:gd name="connsiteX46" fmla="*/ 127977 w 338138"/>
              <a:gd name="connsiteY46" fmla="*/ 152125 h 328612"/>
              <a:gd name="connsiteX47" fmla="*/ 185738 w 338138"/>
              <a:gd name="connsiteY47" fmla="*/ 142875 h 328612"/>
              <a:gd name="connsiteX48" fmla="*/ 193675 w 338138"/>
              <a:gd name="connsiteY48" fmla="*/ 150813 h 328612"/>
              <a:gd name="connsiteX49" fmla="*/ 179388 w 338138"/>
              <a:gd name="connsiteY49" fmla="*/ 166688 h 328612"/>
              <a:gd name="connsiteX50" fmla="*/ 171450 w 338138"/>
              <a:gd name="connsiteY50" fmla="*/ 158750 h 328612"/>
              <a:gd name="connsiteX51" fmla="*/ 199232 w 338138"/>
              <a:gd name="connsiteY51" fmla="*/ 134937 h 328612"/>
              <a:gd name="connsiteX52" fmla="*/ 204788 w 338138"/>
              <a:gd name="connsiteY52" fmla="*/ 139700 h 328612"/>
              <a:gd name="connsiteX53" fmla="*/ 199232 w 338138"/>
              <a:gd name="connsiteY53" fmla="*/ 144464 h 328612"/>
              <a:gd name="connsiteX54" fmla="*/ 193675 w 338138"/>
              <a:gd name="connsiteY54" fmla="*/ 139700 h 328612"/>
              <a:gd name="connsiteX55" fmla="*/ 199232 w 338138"/>
              <a:gd name="connsiteY55" fmla="*/ 134937 h 328612"/>
              <a:gd name="connsiteX56" fmla="*/ 219075 w 338138"/>
              <a:gd name="connsiteY56" fmla="*/ 111125 h 328612"/>
              <a:gd name="connsiteX57" fmla="*/ 227012 w 338138"/>
              <a:gd name="connsiteY57" fmla="*/ 119063 h 328612"/>
              <a:gd name="connsiteX58" fmla="*/ 209550 w 338138"/>
              <a:gd name="connsiteY58" fmla="*/ 134938 h 328612"/>
              <a:gd name="connsiteX59" fmla="*/ 201612 w 338138"/>
              <a:gd name="connsiteY59" fmla="*/ 127000 h 328612"/>
              <a:gd name="connsiteX60" fmla="*/ 214313 w 338138"/>
              <a:gd name="connsiteY60" fmla="*/ 90487 h 328612"/>
              <a:gd name="connsiteX61" fmla="*/ 149225 w 338138"/>
              <a:gd name="connsiteY61" fmla="*/ 155575 h 328612"/>
              <a:gd name="connsiteX62" fmla="*/ 182563 w 338138"/>
              <a:gd name="connsiteY62" fmla="*/ 187325 h 328612"/>
              <a:gd name="connsiteX63" fmla="*/ 247650 w 338138"/>
              <a:gd name="connsiteY63" fmla="*/ 123825 h 328612"/>
              <a:gd name="connsiteX64" fmla="*/ 234950 w 338138"/>
              <a:gd name="connsiteY64" fmla="*/ 71437 h 328612"/>
              <a:gd name="connsiteX65" fmla="*/ 227012 w 338138"/>
              <a:gd name="connsiteY65" fmla="*/ 79374 h 328612"/>
              <a:gd name="connsiteX66" fmla="*/ 223837 w 338138"/>
              <a:gd name="connsiteY66" fmla="*/ 82549 h 328612"/>
              <a:gd name="connsiteX67" fmla="*/ 255588 w 338138"/>
              <a:gd name="connsiteY67" fmla="*/ 115887 h 328612"/>
              <a:gd name="connsiteX68" fmla="*/ 266700 w 338138"/>
              <a:gd name="connsiteY68" fmla="*/ 103187 h 328612"/>
              <a:gd name="connsiteX69" fmla="*/ 266700 w 338138"/>
              <a:gd name="connsiteY69" fmla="*/ 38100 h 328612"/>
              <a:gd name="connsiteX70" fmla="*/ 242887 w 338138"/>
              <a:gd name="connsiteY70" fmla="*/ 63500 h 328612"/>
              <a:gd name="connsiteX71" fmla="*/ 274637 w 338138"/>
              <a:gd name="connsiteY71" fmla="*/ 95250 h 328612"/>
              <a:gd name="connsiteX72" fmla="*/ 300037 w 338138"/>
              <a:gd name="connsiteY72" fmla="*/ 71437 h 328612"/>
              <a:gd name="connsiteX73" fmla="*/ 274902 w 338138"/>
              <a:gd name="connsiteY73" fmla="*/ 14287 h 328612"/>
              <a:gd name="connsiteX74" fmla="*/ 274902 w 338138"/>
              <a:gd name="connsiteY74" fmla="*/ 15616 h 328612"/>
              <a:gd name="connsiteX75" fmla="*/ 268287 w 338138"/>
              <a:gd name="connsiteY75" fmla="*/ 20932 h 328612"/>
              <a:gd name="connsiteX76" fmla="*/ 268287 w 338138"/>
              <a:gd name="connsiteY76" fmla="*/ 23590 h 328612"/>
              <a:gd name="connsiteX77" fmla="*/ 314590 w 338138"/>
              <a:gd name="connsiteY77" fmla="*/ 70108 h 328612"/>
              <a:gd name="connsiteX78" fmla="*/ 317236 w 338138"/>
              <a:gd name="connsiteY78" fmla="*/ 70108 h 328612"/>
              <a:gd name="connsiteX79" fmla="*/ 323850 w 338138"/>
              <a:gd name="connsiteY79" fmla="*/ 63462 h 328612"/>
              <a:gd name="connsiteX80" fmla="*/ 323850 w 338138"/>
              <a:gd name="connsiteY80" fmla="*/ 62133 h 328612"/>
              <a:gd name="connsiteX81" fmla="*/ 276225 w 338138"/>
              <a:gd name="connsiteY81" fmla="*/ 15616 h 328612"/>
              <a:gd name="connsiteX82" fmla="*/ 274902 w 338138"/>
              <a:gd name="connsiteY82" fmla="*/ 14287 h 328612"/>
              <a:gd name="connsiteX83" fmla="*/ 307212 w 338138"/>
              <a:gd name="connsiteY83" fmla="*/ 12567 h 328612"/>
              <a:gd name="connsiteX84" fmla="*/ 292100 w 338138"/>
              <a:gd name="connsiteY84" fmla="*/ 14992 h 328612"/>
              <a:gd name="connsiteX85" fmla="*/ 324339 w 338138"/>
              <a:gd name="connsiteY85" fmla="*/ 46037 h 328612"/>
              <a:gd name="connsiteX86" fmla="*/ 327025 w 338138"/>
              <a:gd name="connsiteY86" fmla="*/ 34395 h 328612"/>
              <a:gd name="connsiteX87" fmla="*/ 320309 w 338138"/>
              <a:gd name="connsiteY87" fmla="*/ 18873 h 328612"/>
              <a:gd name="connsiteX88" fmla="*/ 307212 w 338138"/>
              <a:gd name="connsiteY88" fmla="*/ 12567 h 328612"/>
              <a:gd name="connsiteX89" fmla="*/ 303774 w 338138"/>
              <a:gd name="connsiteY89" fmla="*/ 0 h 328612"/>
              <a:gd name="connsiteX90" fmla="*/ 327565 w 338138"/>
              <a:gd name="connsiteY90" fmla="*/ 10533 h 328612"/>
              <a:gd name="connsiteX91" fmla="*/ 338138 w 338138"/>
              <a:gd name="connsiteY91" fmla="*/ 34233 h 328612"/>
              <a:gd name="connsiteX92" fmla="*/ 331530 w 338138"/>
              <a:gd name="connsiteY92" fmla="*/ 53982 h 328612"/>
              <a:gd name="connsiteX93" fmla="*/ 331530 w 338138"/>
              <a:gd name="connsiteY93" fmla="*/ 72416 h 328612"/>
              <a:gd name="connsiteX94" fmla="*/ 324921 w 338138"/>
              <a:gd name="connsiteY94" fmla="*/ 77682 h 328612"/>
              <a:gd name="connsiteX95" fmla="*/ 315670 w 338138"/>
              <a:gd name="connsiteY95" fmla="*/ 81632 h 328612"/>
              <a:gd name="connsiteX96" fmla="*/ 307739 w 338138"/>
              <a:gd name="connsiteY96" fmla="*/ 78999 h 328612"/>
              <a:gd name="connsiteX97" fmla="*/ 190109 w 338138"/>
              <a:gd name="connsiteY97" fmla="*/ 196181 h 328612"/>
              <a:gd name="connsiteX98" fmla="*/ 194074 w 338138"/>
              <a:gd name="connsiteY98" fmla="*/ 198814 h 328612"/>
              <a:gd name="connsiteX99" fmla="*/ 194074 w 338138"/>
              <a:gd name="connsiteY99" fmla="*/ 217247 h 328612"/>
              <a:gd name="connsiteX100" fmla="*/ 182179 w 338138"/>
              <a:gd name="connsiteY100" fmla="*/ 229097 h 328612"/>
              <a:gd name="connsiteX101" fmla="*/ 184822 w 338138"/>
              <a:gd name="connsiteY101" fmla="*/ 231730 h 328612"/>
              <a:gd name="connsiteX102" fmla="*/ 184822 w 338138"/>
              <a:gd name="connsiteY102" fmla="*/ 248847 h 328612"/>
              <a:gd name="connsiteX103" fmla="*/ 170284 w 338138"/>
              <a:gd name="connsiteY103" fmla="*/ 264647 h 328612"/>
              <a:gd name="connsiteX104" fmla="*/ 162354 w 338138"/>
              <a:gd name="connsiteY104" fmla="*/ 267280 h 328612"/>
              <a:gd name="connsiteX105" fmla="*/ 153102 w 338138"/>
              <a:gd name="connsiteY105" fmla="*/ 264647 h 328612"/>
              <a:gd name="connsiteX106" fmla="*/ 117416 w 338138"/>
              <a:gd name="connsiteY106" fmla="*/ 277813 h 328612"/>
              <a:gd name="connsiteX107" fmla="*/ 76444 w 338138"/>
              <a:gd name="connsiteY107" fmla="*/ 260697 h 328612"/>
              <a:gd name="connsiteX108" fmla="*/ 72479 w 338138"/>
              <a:gd name="connsiteY108" fmla="*/ 184331 h 328612"/>
              <a:gd name="connsiteX109" fmla="*/ 69836 w 338138"/>
              <a:gd name="connsiteY109" fmla="*/ 176431 h 328612"/>
              <a:gd name="connsiteX110" fmla="*/ 73801 w 338138"/>
              <a:gd name="connsiteY110" fmla="*/ 167214 h 328612"/>
              <a:gd name="connsiteX111" fmla="*/ 88339 w 338138"/>
              <a:gd name="connsiteY111" fmla="*/ 152731 h 328612"/>
              <a:gd name="connsiteX112" fmla="*/ 105521 w 338138"/>
              <a:gd name="connsiteY112" fmla="*/ 152731 h 328612"/>
              <a:gd name="connsiteX113" fmla="*/ 109486 w 338138"/>
              <a:gd name="connsiteY113" fmla="*/ 155364 h 328612"/>
              <a:gd name="connsiteX114" fmla="*/ 120060 w 338138"/>
              <a:gd name="connsiteY114" fmla="*/ 144831 h 328612"/>
              <a:gd name="connsiteX115" fmla="*/ 138563 w 338138"/>
              <a:gd name="connsiteY115" fmla="*/ 144831 h 328612"/>
              <a:gd name="connsiteX116" fmla="*/ 141207 w 338138"/>
              <a:gd name="connsiteY116" fmla="*/ 147465 h 328612"/>
              <a:gd name="connsiteX117" fmla="*/ 205969 w 338138"/>
              <a:gd name="connsiteY117" fmla="*/ 82949 h 328612"/>
              <a:gd name="connsiteX118" fmla="*/ 216543 w 338138"/>
              <a:gd name="connsiteY118" fmla="*/ 72416 h 328612"/>
              <a:gd name="connsiteX119" fmla="*/ 258837 w 338138"/>
              <a:gd name="connsiteY119" fmla="*/ 30283 h 328612"/>
              <a:gd name="connsiteX120" fmla="*/ 260159 w 338138"/>
              <a:gd name="connsiteY120" fmla="*/ 13166 h 328612"/>
              <a:gd name="connsiteX121" fmla="*/ 266767 w 338138"/>
              <a:gd name="connsiteY121" fmla="*/ 7900 h 328612"/>
              <a:gd name="connsiteX122" fmla="*/ 283949 w 338138"/>
              <a:gd name="connsiteY122" fmla="*/ 6583 h 328612"/>
              <a:gd name="connsiteX123" fmla="*/ 303774 w 338138"/>
              <a:gd name="connsiteY123" fmla="*/ 0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338138" h="328612">
                <a:moveTo>
                  <a:pt x="80786" y="271462"/>
                </a:moveTo>
                <a:cubicBezTo>
                  <a:pt x="83256" y="271462"/>
                  <a:pt x="85725" y="274060"/>
                  <a:pt x="85725" y="277956"/>
                </a:cubicBezTo>
                <a:cubicBezTo>
                  <a:pt x="85725" y="277956"/>
                  <a:pt x="85725" y="277956"/>
                  <a:pt x="85725" y="322118"/>
                </a:cubicBezTo>
                <a:cubicBezTo>
                  <a:pt x="85725" y="326014"/>
                  <a:pt x="83256" y="328612"/>
                  <a:pt x="80786" y="328612"/>
                </a:cubicBezTo>
                <a:cubicBezTo>
                  <a:pt x="77082" y="328612"/>
                  <a:pt x="74612" y="326014"/>
                  <a:pt x="74612" y="322118"/>
                </a:cubicBezTo>
                <a:cubicBezTo>
                  <a:pt x="74612" y="322118"/>
                  <a:pt x="74612" y="322118"/>
                  <a:pt x="74612" y="277956"/>
                </a:cubicBezTo>
                <a:cubicBezTo>
                  <a:pt x="74612" y="274060"/>
                  <a:pt x="77082" y="271462"/>
                  <a:pt x="80786" y="271462"/>
                </a:cubicBezTo>
                <a:close/>
                <a:moveTo>
                  <a:pt x="59490" y="261436"/>
                </a:moveTo>
                <a:cubicBezTo>
                  <a:pt x="60785" y="258762"/>
                  <a:pt x="64670" y="258762"/>
                  <a:pt x="67260" y="261436"/>
                </a:cubicBezTo>
                <a:cubicBezTo>
                  <a:pt x="69850" y="264109"/>
                  <a:pt x="69850" y="266783"/>
                  <a:pt x="67260" y="269457"/>
                </a:cubicBezTo>
                <a:cubicBezTo>
                  <a:pt x="67260" y="269457"/>
                  <a:pt x="67260" y="269457"/>
                  <a:pt x="30998" y="306888"/>
                </a:cubicBezTo>
                <a:cubicBezTo>
                  <a:pt x="29703" y="308225"/>
                  <a:pt x="28408" y="309562"/>
                  <a:pt x="27113" y="309562"/>
                </a:cubicBezTo>
                <a:cubicBezTo>
                  <a:pt x="24522" y="309562"/>
                  <a:pt x="23227" y="308225"/>
                  <a:pt x="21932" y="306888"/>
                </a:cubicBezTo>
                <a:cubicBezTo>
                  <a:pt x="20637" y="305552"/>
                  <a:pt x="20637" y="301541"/>
                  <a:pt x="21932" y="298867"/>
                </a:cubicBezTo>
                <a:cubicBezTo>
                  <a:pt x="21932" y="298867"/>
                  <a:pt x="21932" y="298867"/>
                  <a:pt x="59490" y="261436"/>
                </a:cubicBezTo>
                <a:close/>
                <a:moveTo>
                  <a:pt x="5317" y="236537"/>
                </a:moveTo>
                <a:cubicBezTo>
                  <a:pt x="5317" y="236537"/>
                  <a:pt x="5317" y="236537"/>
                  <a:pt x="51834" y="236537"/>
                </a:cubicBezTo>
                <a:cubicBezTo>
                  <a:pt x="54492" y="236537"/>
                  <a:pt x="57150" y="239359"/>
                  <a:pt x="57150" y="243593"/>
                </a:cubicBezTo>
                <a:cubicBezTo>
                  <a:pt x="57150" y="246415"/>
                  <a:pt x="54492" y="249237"/>
                  <a:pt x="51834" y="249237"/>
                </a:cubicBezTo>
                <a:cubicBezTo>
                  <a:pt x="51834" y="249237"/>
                  <a:pt x="51834" y="249237"/>
                  <a:pt x="5317" y="249237"/>
                </a:cubicBezTo>
                <a:cubicBezTo>
                  <a:pt x="2658" y="249237"/>
                  <a:pt x="0" y="246415"/>
                  <a:pt x="0" y="243593"/>
                </a:cubicBezTo>
                <a:cubicBezTo>
                  <a:pt x="0" y="239359"/>
                  <a:pt x="2658" y="236537"/>
                  <a:pt x="5317" y="236537"/>
                </a:cubicBezTo>
                <a:close/>
                <a:moveTo>
                  <a:pt x="81448" y="192087"/>
                </a:moveTo>
                <a:cubicBezTo>
                  <a:pt x="68263" y="210545"/>
                  <a:pt x="69582" y="235595"/>
                  <a:pt x="85403" y="252735"/>
                </a:cubicBezTo>
                <a:cubicBezTo>
                  <a:pt x="102543" y="268557"/>
                  <a:pt x="128912" y="269875"/>
                  <a:pt x="146051" y="256691"/>
                </a:cubicBezTo>
                <a:cubicBezTo>
                  <a:pt x="146051" y="256691"/>
                  <a:pt x="146051" y="256691"/>
                  <a:pt x="81448" y="192087"/>
                </a:cubicBezTo>
                <a:close/>
                <a:moveTo>
                  <a:pt x="97142" y="160337"/>
                </a:moveTo>
                <a:cubicBezTo>
                  <a:pt x="97142" y="160337"/>
                  <a:pt x="97142" y="160337"/>
                  <a:pt x="82550" y="174929"/>
                </a:cubicBezTo>
                <a:cubicBezTo>
                  <a:pt x="82550" y="174929"/>
                  <a:pt x="82550" y="174929"/>
                  <a:pt x="82550" y="176255"/>
                </a:cubicBezTo>
                <a:cubicBezTo>
                  <a:pt x="82550" y="176255"/>
                  <a:pt x="82550" y="176255"/>
                  <a:pt x="160817" y="255849"/>
                </a:cubicBezTo>
                <a:cubicBezTo>
                  <a:pt x="160817" y="255849"/>
                  <a:pt x="160817" y="255849"/>
                  <a:pt x="162143" y="255849"/>
                </a:cubicBezTo>
                <a:cubicBezTo>
                  <a:pt x="162143" y="257175"/>
                  <a:pt x="163470" y="257175"/>
                  <a:pt x="163470" y="255849"/>
                </a:cubicBezTo>
                <a:cubicBezTo>
                  <a:pt x="163470" y="255849"/>
                  <a:pt x="163470" y="255849"/>
                  <a:pt x="178062" y="241257"/>
                </a:cubicBezTo>
                <a:cubicBezTo>
                  <a:pt x="179388" y="241257"/>
                  <a:pt x="179388" y="239930"/>
                  <a:pt x="178062" y="239930"/>
                </a:cubicBezTo>
                <a:cubicBezTo>
                  <a:pt x="178062" y="239930"/>
                  <a:pt x="178062" y="239930"/>
                  <a:pt x="105102" y="166970"/>
                </a:cubicBezTo>
                <a:cubicBezTo>
                  <a:pt x="105102" y="166970"/>
                  <a:pt x="105102" y="166970"/>
                  <a:pt x="102448" y="162990"/>
                </a:cubicBezTo>
                <a:cubicBezTo>
                  <a:pt x="102448" y="162990"/>
                  <a:pt x="102448" y="162990"/>
                  <a:pt x="98469" y="160337"/>
                </a:cubicBezTo>
                <a:cubicBezTo>
                  <a:pt x="98469" y="160337"/>
                  <a:pt x="97142" y="160337"/>
                  <a:pt x="97142" y="160337"/>
                </a:cubicBezTo>
                <a:close/>
                <a:moveTo>
                  <a:pt x="127977" y="152125"/>
                </a:moveTo>
                <a:cubicBezTo>
                  <a:pt x="127977" y="152125"/>
                  <a:pt x="127977" y="152125"/>
                  <a:pt x="117475" y="162627"/>
                </a:cubicBezTo>
                <a:cubicBezTo>
                  <a:pt x="117475" y="162627"/>
                  <a:pt x="117475" y="162627"/>
                  <a:pt x="173923" y="219075"/>
                </a:cubicBezTo>
                <a:cubicBezTo>
                  <a:pt x="173923" y="219075"/>
                  <a:pt x="173923" y="219075"/>
                  <a:pt x="184425" y="208573"/>
                </a:cubicBezTo>
                <a:cubicBezTo>
                  <a:pt x="185738" y="207260"/>
                  <a:pt x="185738" y="207260"/>
                  <a:pt x="184425" y="207260"/>
                </a:cubicBezTo>
                <a:lnTo>
                  <a:pt x="181800" y="203322"/>
                </a:lnTo>
                <a:cubicBezTo>
                  <a:pt x="181800" y="203322"/>
                  <a:pt x="181800" y="203322"/>
                  <a:pt x="133228" y="154750"/>
                </a:cubicBezTo>
                <a:cubicBezTo>
                  <a:pt x="133228" y="154750"/>
                  <a:pt x="133228" y="154750"/>
                  <a:pt x="130603" y="152125"/>
                </a:cubicBezTo>
                <a:cubicBezTo>
                  <a:pt x="129290" y="150812"/>
                  <a:pt x="129290" y="150812"/>
                  <a:pt x="127977" y="152125"/>
                </a:cubicBezTo>
                <a:close/>
                <a:moveTo>
                  <a:pt x="185738" y="142875"/>
                </a:moveTo>
                <a:lnTo>
                  <a:pt x="193675" y="150813"/>
                </a:lnTo>
                <a:lnTo>
                  <a:pt x="179388" y="166688"/>
                </a:lnTo>
                <a:lnTo>
                  <a:pt x="171450" y="158750"/>
                </a:lnTo>
                <a:close/>
                <a:moveTo>
                  <a:pt x="199232" y="134937"/>
                </a:moveTo>
                <a:cubicBezTo>
                  <a:pt x="202300" y="134937"/>
                  <a:pt x="204788" y="137070"/>
                  <a:pt x="204788" y="139700"/>
                </a:cubicBezTo>
                <a:cubicBezTo>
                  <a:pt x="204788" y="142331"/>
                  <a:pt x="202300" y="144464"/>
                  <a:pt x="199232" y="144464"/>
                </a:cubicBezTo>
                <a:cubicBezTo>
                  <a:pt x="196163" y="144464"/>
                  <a:pt x="193675" y="142331"/>
                  <a:pt x="193675" y="139700"/>
                </a:cubicBezTo>
                <a:cubicBezTo>
                  <a:pt x="193675" y="137070"/>
                  <a:pt x="196163" y="134937"/>
                  <a:pt x="199232" y="134937"/>
                </a:cubicBezTo>
                <a:close/>
                <a:moveTo>
                  <a:pt x="219075" y="111125"/>
                </a:moveTo>
                <a:lnTo>
                  <a:pt x="227012" y="119063"/>
                </a:lnTo>
                <a:lnTo>
                  <a:pt x="209550" y="134938"/>
                </a:lnTo>
                <a:lnTo>
                  <a:pt x="201612" y="127000"/>
                </a:lnTo>
                <a:close/>
                <a:moveTo>
                  <a:pt x="214313" y="90487"/>
                </a:moveTo>
                <a:lnTo>
                  <a:pt x="149225" y="155575"/>
                </a:lnTo>
                <a:lnTo>
                  <a:pt x="182563" y="187325"/>
                </a:lnTo>
                <a:lnTo>
                  <a:pt x="247650" y="123825"/>
                </a:lnTo>
                <a:close/>
                <a:moveTo>
                  <a:pt x="234950" y="71437"/>
                </a:moveTo>
                <a:lnTo>
                  <a:pt x="227012" y="79374"/>
                </a:lnTo>
                <a:lnTo>
                  <a:pt x="223837" y="82549"/>
                </a:lnTo>
                <a:lnTo>
                  <a:pt x="255588" y="115887"/>
                </a:lnTo>
                <a:lnTo>
                  <a:pt x="266700" y="103187"/>
                </a:lnTo>
                <a:close/>
                <a:moveTo>
                  <a:pt x="266700" y="38100"/>
                </a:moveTo>
                <a:lnTo>
                  <a:pt x="242887" y="63500"/>
                </a:lnTo>
                <a:lnTo>
                  <a:pt x="274637" y="95250"/>
                </a:lnTo>
                <a:lnTo>
                  <a:pt x="300037" y="71437"/>
                </a:lnTo>
                <a:close/>
                <a:moveTo>
                  <a:pt x="274902" y="14287"/>
                </a:moveTo>
                <a:cubicBezTo>
                  <a:pt x="274902" y="14287"/>
                  <a:pt x="274902" y="14287"/>
                  <a:pt x="274902" y="15616"/>
                </a:cubicBezTo>
                <a:cubicBezTo>
                  <a:pt x="274902" y="15616"/>
                  <a:pt x="274902" y="15616"/>
                  <a:pt x="268287" y="20932"/>
                </a:cubicBezTo>
                <a:cubicBezTo>
                  <a:pt x="268287" y="22261"/>
                  <a:pt x="268287" y="22261"/>
                  <a:pt x="268287" y="23590"/>
                </a:cubicBezTo>
                <a:cubicBezTo>
                  <a:pt x="268287" y="23590"/>
                  <a:pt x="268287" y="23590"/>
                  <a:pt x="314590" y="70108"/>
                </a:cubicBezTo>
                <a:cubicBezTo>
                  <a:pt x="315913" y="71437"/>
                  <a:pt x="317236" y="71437"/>
                  <a:pt x="317236" y="70108"/>
                </a:cubicBezTo>
                <a:cubicBezTo>
                  <a:pt x="317236" y="70108"/>
                  <a:pt x="317236" y="70108"/>
                  <a:pt x="323850" y="63462"/>
                </a:cubicBezTo>
                <a:cubicBezTo>
                  <a:pt x="323850" y="63462"/>
                  <a:pt x="323850" y="62133"/>
                  <a:pt x="323850" y="62133"/>
                </a:cubicBezTo>
                <a:cubicBezTo>
                  <a:pt x="323850" y="62133"/>
                  <a:pt x="323850" y="62133"/>
                  <a:pt x="276225" y="15616"/>
                </a:cubicBezTo>
                <a:cubicBezTo>
                  <a:pt x="276225" y="14287"/>
                  <a:pt x="276225" y="14287"/>
                  <a:pt x="274902" y="14287"/>
                </a:cubicBezTo>
                <a:close/>
                <a:moveTo>
                  <a:pt x="307212" y="12567"/>
                </a:moveTo>
                <a:cubicBezTo>
                  <a:pt x="302175" y="12082"/>
                  <a:pt x="296802" y="13052"/>
                  <a:pt x="292100" y="14992"/>
                </a:cubicBezTo>
                <a:cubicBezTo>
                  <a:pt x="292100" y="14992"/>
                  <a:pt x="292100" y="14992"/>
                  <a:pt x="324339" y="46037"/>
                </a:cubicBezTo>
                <a:cubicBezTo>
                  <a:pt x="325682" y="42156"/>
                  <a:pt x="327025" y="38276"/>
                  <a:pt x="327025" y="34395"/>
                </a:cubicBezTo>
                <a:cubicBezTo>
                  <a:pt x="327025" y="29221"/>
                  <a:pt x="325682" y="22754"/>
                  <a:pt x="320309" y="18873"/>
                </a:cubicBezTo>
                <a:cubicBezTo>
                  <a:pt x="316951" y="14992"/>
                  <a:pt x="312249" y="13052"/>
                  <a:pt x="307212" y="12567"/>
                </a:cubicBezTo>
                <a:close/>
                <a:moveTo>
                  <a:pt x="303774" y="0"/>
                </a:moveTo>
                <a:cubicBezTo>
                  <a:pt x="313026" y="0"/>
                  <a:pt x="320956" y="3950"/>
                  <a:pt x="327565" y="10533"/>
                </a:cubicBezTo>
                <a:cubicBezTo>
                  <a:pt x="334173" y="17116"/>
                  <a:pt x="338138" y="25016"/>
                  <a:pt x="338138" y="34233"/>
                </a:cubicBezTo>
                <a:cubicBezTo>
                  <a:pt x="338138" y="42133"/>
                  <a:pt x="335495" y="48716"/>
                  <a:pt x="331530" y="53982"/>
                </a:cubicBezTo>
                <a:cubicBezTo>
                  <a:pt x="335495" y="59249"/>
                  <a:pt x="335495" y="67149"/>
                  <a:pt x="331530" y="72416"/>
                </a:cubicBezTo>
                <a:cubicBezTo>
                  <a:pt x="331530" y="72416"/>
                  <a:pt x="331530" y="72416"/>
                  <a:pt x="324921" y="77682"/>
                </a:cubicBezTo>
                <a:cubicBezTo>
                  <a:pt x="322278" y="80315"/>
                  <a:pt x="319635" y="81632"/>
                  <a:pt x="315670" y="81632"/>
                </a:cubicBezTo>
                <a:cubicBezTo>
                  <a:pt x="313026" y="81632"/>
                  <a:pt x="310383" y="80315"/>
                  <a:pt x="307739" y="78999"/>
                </a:cubicBezTo>
                <a:cubicBezTo>
                  <a:pt x="307739" y="78999"/>
                  <a:pt x="307739" y="78999"/>
                  <a:pt x="190109" y="196181"/>
                </a:cubicBezTo>
                <a:cubicBezTo>
                  <a:pt x="190109" y="196181"/>
                  <a:pt x="190109" y="196181"/>
                  <a:pt x="194074" y="198814"/>
                </a:cubicBezTo>
                <a:cubicBezTo>
                  <a:pt x="198039" y="204081"/>
                  <a:pt x="198039" y="211980"/>
                  <a:pt x="194074" y="217247"/>
                </a:cubicBezTo>
                <a:cubicBezTo>
                  <a:pt x="194074" y="217247"/>
                  <a:pt x="194074" y="217247"/>
                  <a:pt x="182179" y="229097"/>
                </a:cubicBezTo>
                <a:cubicBezTo>
                  <a:pt x="182179" y="229097"/>
                  <a:pt x="182179" y="229097"/>
                  <a:pt x="184822" y="231730"/>
                </a:cubicBezTo>
                <a:cubicBezTo>
                  <a:pt x="190109" y="236997"/>
                  <a:pt x="190109" y="244897"/>
                  <a:pt x="184822" y="248847"/>
                </a:cubicBezTo>
                <a:cubicBezTo>
                  <a:pt x="184822" y="248847"/>
                  <a:pt x="184822" y="248847"/>
                  <a:pt x="170284" y="264647"/>
                </a:cubicBezTo>
                <a:cubicBezTo>
                  <a:pt x="167640" y="265963"/>
                  <a:pt x="164997" y="267280"/>
                  <a:pt x="162354" y="267280"/>
                </a:cubicBezTo>
                <a:cubicBezTo>
                  <a:pt x="158389" y="267280"/>
                  <a:pt x="155745" y="267280"/>
                  <a:pt x="153102" y="264647"/>
                </a:cubicBezTo>
                <a:cubicBezTo>
                  <a:pt x="142528" y="272547"/>
                  <a:pt x="130633" y="277813"/>
                  <a:pt x="117416" y="277813"/>
                </a:cubicBezTo>
                <a:cubicBezTo>
                  <a:pt x="102878" y="277813"/>
                  <a:pt x="88339" y="272547"/>
                  <a:pt x="76444" y="260697"/>
                </a:cubicBezTo>
                <a:cubicBezTo>
                  <a:pt x="55297" y="239630"/>
                  <a:pt x="53975" y="206714"/>
                  <a:pt x="72479" y="184331"/>
                </a:cubicBezTo>
                <a:cubicBezTo>
                  <a:pt x="71157" y="181697"/>
                  <a:pt x="69836" y="179064"/>
                  <a:pt x="69836" y="176431"/>
                </a:cubicBezTo>
                <a:cubicBezTo>
                  <a:pt x="69836" y="172481"/>
                  <a:pt x="71157" y="169848"/>
                  <a:pt x="73801" y="167214"/>
                </a:cubicBezTo>
                <a:cubicBezTo>
                  <a:pt x="73801" y="167214"/>
                  <a:pt x="73801" y="167214"/>
                  <a:pt x="88339" y="152731"/>
                </a:cubicBezTo>
                <a:cubicBezTo>
                  <a:pt x="92304" y="147465"/>
                  <a:pt x="101556" y="147465"/>
                  <a:pt x="105521" y="152731"/>
                </a:cubicBezTo>
                <a:cubicBezTo>
                  <a:pt x="105521" y="152731"/>
                  <a:pt x="105521" y="152731"/>
                  <a:pt x="109486" y="155364"/>
                </a:cubicBezTo>
                <a:cubicBezTo>
                  <a:pt x="109486" y="155364"/>
                  <a:pt x="109486" y="155364"/>
                  <a:pt x="120060" y="144831"/>
                </a:cubicBezTo>
                <a:cubicBezTo>
                  <a:pt x="125346" y="139565"/>
                  <a:pt x="133277" y="139565"/>
                  <a:pt x="138563" y="144831"/>
                </a:cubicBezTo>
                <a:cubicBezTo>
                  <a:pt x="138563" y="144831"/>
                  <a:pt x="138563" y="144831"/>
                  <a:pt x="141207" y="147465"/>
                </a:cubicBezTo>
                <a:cubicBezTo>
                  <a:pt x="141207" y="147465"/>
                  <a:pt x="141207" y="147465"/>
                  <a:pt x="205969" y="82949"/>
                </a:cubicBezTo>
                <a:cubicBezTo>
                  <a:pt x="205969" y="82949"/>
                  <a:pt x="205969" y="82949"/>
                  <a:pt x="216543" y="72416"/>
                </a:cubicBezTo>
                <a:cubicBezTo>
                  <a:pt x="216543" y="72416"/>
                  <a:pt x="216543" y="72416"/>
                  <a:pt x="258837" y="30283"/>
                </a:cubicBezTo>
                <a:cubicBezTo>
                  <a:pt x="254872" y="25016"/>
                  <a:pt x="254872" y="18433"/>
                  <a:pt x="260159" y="13166"/>
                </a:cubicBezTo>
                <a:cubicBezTo>
                  <a:pt x="260159" y="13166"/>
                  <a:pt x="260159" y="13166"/>
                  <a:pt x="266767" y="7900"/>
                </a:cubicBezTo>
                <a:cubicBezTo>
                  <a:pt x="270732" y="2633"/>
                  <a:pt x="278662" y="2633"/>
                  <a:pt x="283949" y="6583"/>
                </a:cubicBezTo>
                <a:cubicBezTo>
                  <a:pt x="289236" y="2633"/>
                  <a:pt x="295844" y="0"/>
                  <a:pt x="303774" y="0"/>
                </a:cubicBez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1" name="千图PPT彼岸天：ID 8661124任意多边形 42">
            <a:extLst>
              <a:ext uri="{FF2B5EF4-FFF2-40B4-BE49-F238E27FC236}">
                <a16:creationId xmlns:a16="http://schemas.microsoft.com/office/drawing/2014/main" id="{AD435EB2-7E00-4EBE-A42B-072EB8E1FB7F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6855048" y="4910170"/>
            <a:ext cx="201926" cy="380622"/>
          </a:xfrm>
          <a:custGeom>
            <a:avLst/>
            <a:gdLst>
              <a:gd name="connsiteX0" fmla="*/ 128587 w 179388"/>
              <a:gd name="connsiteY0" fmla="*/ 160338 h 338138"/>
              <a:gd name="connsiteX1" fmla="*/ 128587 w 179388"/>
              <a:gd name="connsiteY1" fmla="*/ 231776 h 338138"/>
              <a:gd name="connsiteX2" fmla="*/ 133350 w 179388"/>
              <a:gd name="connsiteY2" fmla="*/ 231776 h 338138"/>
              <a:gd name="connsiteX3" fmla="*/ 134937 w 179388"/>
              <a:gd name="connsiteY3" fmla="*/ 296863 h 338138"/>
              <a:gd name="connsiteX4" fmla="*/ 136525 w 179388"/>
              <a:gd name="connsiteY4" fmla="*/ 231776 h 338138"/>
              <a:gd name="connsiteX5" fmla="*/ 142875 w 179388"/>
              <a:gd name="connsiteY5" fmla="*/ 231776 h 338138"/>
              <a:gd name="connsiteX6" fmla="*/ 142875 w 179388"/>
              <a:gd name="connsiteY6" fmla="*/ 160338 h 338138"/>
              <a:gd name="connsiteX7" fmla="*/ 39687 w 179388"/>
              <a:gd name="connsiteY7" fmla="*/ 160338 h 338138"/>
              <a:gd name="connsiteX8" fmla="*/ 39687 w 179388"/>
              <a:gd name="connsiteY8" fmla="*/ 231776 h 338138"/>
              <a:gd name="connsiteX9" fmla="*/ 44450 w 179388"/>
              <a:gd name="connsiteY9" fmla="*/ 231776 h 338138"/>
              <a:gd name="connsiteX10" fmla="*/ 46037 w 179388"/>
              <a:gd name="connsiteY10" fmla="*/ 296863 h 338138"/>
              <a:gd name="connsiteX11" fmla="*/ 47625 w 179388"/>
              <a:gd name="connsiteY11" fmla="*/ 231776 h 338138"/>
              <a:gd name="connsiteX12" fmla="*/ 52387 w 179388"/>
              <a:gd name="connsiteY12" fmla="*/ 231776 h 338138"/>
              <a:gd name="connsiteX13" fmla="*/ 52387 w 179388"/>
              <a:gd name="connsiteY13" fmla="*/ 160338 h 338138"/>
              <a:gd name="connsiteX14" fmla="*/ 89694 w 179388"/>
              <a:gd name="connsiteY14" fmla="*/ 7938 h 338138"/>
              <a:gd name="connsiteX15" fmla="*/ 34310 w 179388"/>
              <a:gd name="connsiteY15" fmla="*/ 63097 h 338138"/>
              <a:gd name="connsiteX16" fmla="*/ 34310 w 179388"/>
              <a:gd name="connsiteY16" fmla="*/ 132702 h 338138"/>
              <a:gd name="connsiteX17" fmla="*/ 7937 w 179388"/>
              <a:gd name="connsiteY17" fmla="*/ 132702 h 338138"/>
              <a:gd name="connsiteX18" fmla="*/ 7937 w 179388"/>
              <a:gd name="connsiteY18" fmla="*/ 152401 h 338138"/>
              <a:gd name="connsiteX19" fmla="*/ 171450 w 179388"/>
              <a:gd name="connsiteY19" fmla="*/ 152401 h 338138"/>
              <a:gd name="connsiteX20" fmla="*/ 171450 w 179388"/>
              <a:gd name="connsiteY20" fmla="*/ 132702 h 338138"/>
              <a:gd name="connsiteX21" fmla="*/ 145077 w 179388"/>
              <a:gd name="connsiteY21" fmla="*/ 132702 h 338138"/>
              <a:gd name="connsiteX22" fmla="*/ 145077 w 179388"/>
              <a:gd name="connsiteY22" fmla="*/ 63097 h 338138"/>
              <a:gd name="connsiteX23" fmla="*/ 89694 w 179388"/>
              <a:gd name="connsiteY23" fmla="*/ 7938 h 338138"/>
              <a:gd name="connsiteX24" fmla="*/ 89694 w 179388"/>
              <a:gd name="connsiteY24" fmla="*/ 0 h 338138"/>
              <a:gd name="connsiteX25" fmla="*/ 153008 w 179388"/>
              <a:gd name="connsiteY25" fmla="*/ 63401 h 338138"/>
              <a:gd name="connsiteX26" fmla="*/ 153008 w 179388"/>
              <a:gd name="connsiteY26" fmla="*/ 126802 h 338138"/>
              <a:gd name="connsiteX27" fmla="*/ 179388 w 179388"/>
              <a:gd name="connsiteY27" fmla="*/ 126802 h 338138"/>
              <a:gd name="connsiteX28" fmla="*/ 179388 w 179388"/>
              <a:gd name="connsiteY28" fmla="*/ 161144 h 338138"/>
              <a:gd name="connsiteX29" fmla="*/ 150370 w 179388"/>
              <a:gd name="connsiteY29" fmla="*/ 161144 h 338138"/>
              <a:gd name="connsiteX30" fmla="*/ 150370 w 179388"/>
              <a:gd name="connsiteY30" fmla="*/ 240395 h 338138"/>
              <a:gd name="connsiteX31" fmla="*/ 143774 w 179388"/>
              <a:gd name="connsiteY31" fmla="*/ 240395 h 338138"/>
              <a:gd name="connsiteX32" fmla="*/ 142455 w 179388"/>
              <a:gd name="connsiteY32" fmla="*/ 338138 h 338138"/>
              <a:gd name="connsiteX33" fmla="*/ 127946 w 179388"/>
              <a:gd name="connsiteY33" fmla="*/ 338138 h 338138"/>
              <a:gd name="connsiteX34" fmla="*/ 125308 w 179388"/>
              <a:gd name="connsiteY34" fmla="*/ 240395 h 338138"/>
              <a:gd name="connsiteX35" fmla="*/ 120032 w 179388"/>
              <a:gd name="connsiteY35" fmla="*/ 240395 h 338138"/>
              <a:gd name="connsiteX36" fmla="*/ 120032 w 179388"/>
              <a:gd name="connsiteY36" fmla="*/ 161144 h 338138"/>
              <a:gd name="connsiteX37" fmla="*/ 60676 w 179388"/>
              <a:gd name="connsiteY37" fmla="*/ 161144 h 338138"/>
              <a:gd name="connsiteX38" fmla="*/ 60676 w 179388"/>
              <a:gd name="connsiteY38" fmla="*/ 240395 h 338138"/>
              <a:gd name="connsiteX39" fmla="*/ 55399 w 179388"/>
              <a:gd name="connsiteY39" fmla="*/ 240395 h 338138"/>
              <a:gd name="connsiteX40" fmla="*/ 52761 w 179388"/>
              <a:gd name="connsiteY40" fmla="*/ 338138 h 338138"/>
              <a:gd name="connsiteX41" fmla="*/ 39571 w 179388"/>
              <a:gd name="connsiteY41" fmla="*/ 338138 h 338138"/>
              <a:gd name="connsiteX42" fmla="*/ 36933 w 179388"/>
              <a:gd name="connsiteY42" fmla="*/ 240395 h 338138"/>
              <a:gd name="connsiteX43" fmla="*/ 31657 w 179388"/>
              <a:gd name="connsiteY43" fmla="*/ 240395 h 338138"/>
              <a:gd name="connsiteX44" fmla="*/ 31657 w 179388"/>
              <a:gd name="connsiteY44" fmla="*/ 161144 h 338138"/>
              <a:gd name="connsiteX45" fmla="*/ 0 w 179388"/>
              <a:gd name="connsiteY45" fmla="*/ 161144 h 338138"/>
              <a:gd name="connsiteX46" fmla="*/ 0 w 179388"/>
              <a:gd name="connsiteY46" fmla="*/ 126802 h 338138"/>
              <a:gd name="connsiteX47" fmla="*/ 26381 w 179388"/>
              <a:gd name="connsiteY47" fmla="*/ 126802 h 338138"/>
              <a:gd name="connsiteX48" fmla="*/ 26381 w 179388"/>
              <a:gd name="connsiteY48" fmla="*/ 63401 h 338138"/>
              <a:gd name="connsiteX49" fmla="*/ 89694 w 179388"/>
              <a:gd name="connsiteY49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79388" h="338138">
                <a:moveTo>
                  <a:pt x="128587" y="160338"/>
                </a:moveTo>
                <a:lnTo>
                  <a:pt x="128587" y="231776"/>
                </a:lnTo>
                <a:lnTo>
                  <a:pt x="133350" y="231776"/>
                </a:lnTo>
                <a:lnTo>
                  <a:pt x="134937" y="296863"/>
                </a:lnTo>
                <a:lnTo>
                  <a:pt x="136525" y="231776"/>
                </a:lnTo>
                <a:lnTo>
                  <a:pt x="142875" y="231776"/>
                </a:lnTo>
                <a:lnTo>
                  <a:pt x="142875" y="160338"/>
                </a:lnTo>
                <a:close/>
                <a:moveTo>
                  <a:pt x="39687" y="160338"/>
                </a:moveTo>
                <a:lnTo>
                  <a:pt x="39687" y="231776"/>
                </a:lnTo>
                <a:lnTo>
                  <a:pt x="44450" y="231776"/>
                </a:lnTo>
                <a:lnTo>
                  <a:pt x="46037" y="296863"/>
                </a:lnTo>
                <a:lnTo>
                  <a:pt x="47625" y="231776"/>
                </a:lnTo>
                <a:lnTo>
                  <a:pt x="52387" y="231776"/>
                </a:lnTo>
                <a:lnTo>
                  <a:pt x="52387" y="160338"/>
                </a:lnTo>
                <a:close/>
                <a:moveTo>
                  <a:pt x="89694" y="7938"/>
                </a:moveTo>
                <a:cubicBezTo>
                  <a:pt x="59365" y="7938"/>
                  <a:pt x="34310" y="32891"/>
                  <a:pt x="34310" y="63097"/>
                </a:cubicBezTo>
                <a:cubicBezTo>
                  <a:pt x="34310" y="63097"/>
                  <a:pt x="34310" y="63097"/>
                  <a:pt x="34310" y="132702"/>
                </a:cubicBezTo>
                <a:cubicBezTo>
                  <a:pt x="34310" y="132702"/>
                  <a:pt x="34310" y="132702"/>
                  <a:pt x="7937" y="132702"/>
                </a:cubicBezTo>
                <a:cubicBezTo>
                  <a:pt x="7937" y="132702"/>
                  <a:pt x="7937" y="132702"/>
                  <a:pt x="7937" y="152401"/>
                </a:cubicBezTo>
                <a:cubicBezTo>
                  <a:pt x="7937" y="152401"/>
                  <a:pt x="7937" y="152401"/>
                  <a:pt x="171450" y="152401"/>
                </a:cubicBezTo>
                <a:cubicBezTo>
                  <a:pt x="171450" y="152401"/>
                  <a:pt x="171450" y="152401"/>
                  <a:pt x="171450" y="132702"/>
                </a:cubicBezTo>
                <a:cubicBezTo>
                  <a:pt x="171450" y="132702"/>
                  <a:pt x="171450" y="132702"/>
                  <a:pt x="145077" y="132702"/>
                </a:cubicBezTo>
                <a:cubicBezTo>
                  <a:pt x="145077" y="132702"/>
                  <a:pt x="145077" y="132702"/>
                  <a:pt x="145077" y="63097"/>
                </a:cubicBezTo>
                <a:cubicBezTo>
                  <a:pt x="145077" y="32891"/>
                  <a:pt x="120023" y="7938"/>
                  <a:pt x="89694" y="7938"/>
                </a:cubicBezTo>
                <a:close/>
                <a:moveTo>
                  <a:pt x="89694" y="0"/>
                </a:moveTo>
                <a:cubicBezTo>
                  <a:pt x="125308" y="0"/>
                  <a:pt x="153008" y="29059"/>
                  <a:pt x="153008" y="63401"/>
                </a:cubicBezTo>
                <a:cubicBezTo>
                  <a:pt x="153008" y="63401"/>
                  <a:pt x="153008" y="63401"/>
                  <a:pt x="153008" y="126802"/>
                </a:cubicBezTo>
                <a:lnTo>
                  <a:pt x="179388" y="126802"/>
                </a:lnTo>
                <a:cubicBezTo>
                  <a:pt x="179388" y="126802"/>
                  <a:pt x="179388" y="126802"/>
                  <a:pt x="179388" y="161144"/>
                </a:cubicBezTo>
                <a:cubicBezTo>
                  <a:pt x="179388" y="161144"/>
                  <a:pt x="179388" y="161144"/>
                  <a:pt x="150370" y="161144"/>
                </a:cubicBezTo>
                <a:cubicBezTo>
                  <a:pt x="150370" y="161144"/>
                  <a:pt x="150370" y="161144"/>
                  <a:pt x="150370" y="240395"/>
                </a:cubicBezTo>
                <a:cubicBezTo>
                  <a:pt x="150370" y="240395"/>
                  <a:pt x="150370" y="240395"/>
                  <a:pt x="143774" y="240395"/>
                </a:cubicBezTo>
                <a:cubicBezTo>
                  <a:pt x="143774" y="240395"/>
                  <a:pt x="143774" y="240395"/>
                  <a:pt x="142455" y="338138"/>
                </a:cubicBezTo>
                <a:cubicBezTo>
                  <a:pt x="142455" y="338138"/>
                  <a:pt x="142455" y="338138"/>
                  <a:pt x="127946" y="338138"/>
                </a:cubicBezTo>
                <a:cubicBezTo>
                  <a:pt x="127946" y="338138"/>
                  <a:pt x="127946" y="338138"/>
                  <a:pt x="125308" y="240395"/>
                </a:cubicBezTo>
                <a:cubicBezTo>
                  <a:pt x="125308" y="240395"/>
                  <a:pt x="125308" y="240395"/>
                  <a:pt x="120032" y="240395"/>
                </a:cubicBezTo>
                <a:cubicBezTo>
                  <a:pt x="120032" y="240395"/>
                  <a:pt x="120032" y="240395"/>
                  <a:pt x="120032" y="161144"/>
                </a:cubicBezTo>
                <a:cubicBezTo>
                  <a:pt x="120032" y="161144"/>
                  <a:pt x="120032" y="161144"/>
                  <a:pt x="60676" y="161144"/>
                </a:cubicBezTo>
                <a:cubicBezTo>
                  <a:pt x="60676" y="161144"/>
                  <a:pt x="60676" y="161144"/>
                  <a:pt x="60676" y="240395"/>
                </a:cubicBezTo>
                <a:cubicBezTo>
                  <a:pt x="60676" y="240395"/>
                  <a:pt x="60676" y="240395"/>
                  <a:pt x="55399" y="240395"/>
                </a:cubicBezTo>
                <a:cubicBezTo>
                  <a:pt x="55399" y="240395"/>
                  <a:pt x="55399" y="240395"/>
                  <a:pt x="52761" y="338138"/>
                </a:cubicBezTo>
                <a:cubicBezTo>
                  <a:pt x="52761" y="338138"/>
                  <a:pt x="52761" y="338138"/>
                  <a:pt x="39571" y="338138"/>
                </a:cubicBezTo>
                <a:cubicBezTo>
                  <a:pt x="39571" y="338138"/>
                  <a:pt x="39571" y="338138"/>
                  <a:pt x="36933" y="240395"/>
                </a:cubicBezTo>
                <a:cubicBezTo>
                  <a:pt x="36933" y="240395"/>
                  <a:pt x="36933" y="240395"/>
                  <a:pt x="31657" y="240395"/>
                </a:cubicBezTo>
                <a:cubicBezTo>
                  <a:pt x="31657" y="240395"/>
                  <a:pt x="31657" y="240395"/>
                  <a:pt x="31657" y="161144"/>
                </a:cubicBezTo>
                <a:cubicBezTo>
                  <a:pt x="31657" y="161144"/>
                  <a:pt x="31657" y="161144"/>
                  <a:pt x="0" y="161144"/>
                </a:cubicBezTo>
                <a:cubicBezTo>
                  <a:pt x="0" y="161144"/>
                  <a:pt x="0" y="161144"/>
                  <a:pt x="0" y="126802"/>
                </a:cubicBezTo>
                <a:cubicBezTo>
                  <a:pt x="0" y="126802"/>
                  <a:pt x="0" y="126802"/>
                  <a:pt x="26381" y="126802"/>
                </a:cubicBezTo>
                <a:cubicBezTo>
                  <a:pt x="26381" y="126802"/>
                  <a:pt x="26381" y="126802"/>
                  <a:pt x="26381" y="63401"/>
                </a:cubicBezTo>
                <a:cubicBezTo>
                  <a:pt x="26381" y="29059"/>
                  <a:pt x="54080" y="0"/>
                  <a:pt x="89694" y="0"/>
                </a:cubicBezTo>
                <a:close/>
              </a:path>
            </a:pathLst>
          </a:custGeom>
          <a:solidFill>
            <a:schemeClr val="bg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23" name="千图PPT彼岸天：ID 8661124组合 22">
            <a:extLst>
              <a:ext uri="{FF2B5EF4-FFF2-40B4-BE49-F238E27FC236}">
                <a16:creationId xmlns:a16="http://schemas.microsoft.com/office/drawing/2014/main" id="{6387E637-5BAB-4256-96D3-5EB575809301}"/>
              </a:ext>
            </a:extLst>
          </p:cNvPr>
          <p:cNvGrpSpPr/>
          <p:nvPr>
            <p:custDataLst>
              <p:tags r:id="rId19"/>
            </p:custDataLst>
          </p:nvPr>
        </p:nvGrpSpPr>
        <p:grpSpPr>
          <a:xfrm>
            <a:off x="1182668" y="1842125"/>
            <a:ext cx="4800360" cy="4031668"/>
            <a:chOff x="1554163" y="1203325"/>
            <a:chExt cx="6840537" cy="5745163"/>
          </a:xfrm>
        </p:grpSpPr>
        <p:sp>
          <p:nvSpPr>
            <p:cNvPr id="25" name="任意多边形 36">
              <a:extLst>
                <a:ext uri="{FF2B5EF4-FFF2-40B4-BE49-F238E27FC236}">
                  <a16:creationId xmlns:a16="http://schemas.microsoft.com/office/drawing/2014/main" id="{34C16C73-84A1-4657-85C6-E350239F3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5388" y="6911975"/>
              <a:ext cx="2513012" cy="36513"/>
            </a:xfrm>
            <a:custGeom>
              <a:avLst/>
              <a:gdLst>
                <a:gd name="T0" fmla="*/ 6776 w 6981"/>
                <a:gd name="T1" fmla="*/ 0 h 103"/>
                <a:gd name="T2" fmla="*/ 6776 w 6981"/>
                <a:gd name="T3" fmla="*/ 0 h 103"/>
                <a:gd name="T4" fmla="*/ 203 w 6981"/>
                <a:gd name="T5" fmla="*/ 0 h 103"/>
                <a:gd name="T6" fmla="*/ 0 w 6981"/>
                <a:gd name="T7" fmla="*/ 46 h 103"/>
                <a:gd name="T8" fmla="*/ 0 w 6981"/>
                <a:gd name="T9" fmla="*/ 55 h 103"/>
                <a:gd name="T10" fmla="*/ 203 w 6981"/>
                <a:gd name="T11" fmla="*/ 102 h 103"/>
                <a:gd name="T12" fmla="*/ 6776 w 6981"/>
                <a:gd name="T13" fmla="*/ 102 h 103"/>
                <a:gd name="T14" fmla="*/ 6980 w 6981"/>
                <a:gd name="T15" fmla="*/ 55 h 103"/>
                <a:gd name="T16" fmla="*/ 6980 w 6981"/>
                <a:gd name="T17" fmla="*/ 46 h 103"/>
                <a:gd name="T18" fmla="*/ 6776 w 6981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03">
                  <a:moveTo>
                    <a:pt x="6776" y="0"/>
                  </a:moveTo>
                  <a:lnTo>
                    <a:pt x="6776" y="0"/>
                  </a:lnTo>
                  <a:cubicBezTo>
                    <a:pt x="203" y="0"/>
                    <a:pt x="203" y="0"/>
                    <a:pt x="203" y="0"/>
                  </a:cubicBezTo>
                  <a:cubicBezTo>
                    <a:pt x="92" y="0"/>
                    <a:pt x="0" y="18"/>
                    <a:pt x="0" y="46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83"/>
                    <a:pt x="92" y="102"/>
                    <a:pt x="203" y="102"/>
                  </a:cubicBezTo>
                  <a:cubicBezTo>
                    <a:pt x="6776" y="102"/>
                    <a:pt x="6776" y="102"/>
                    <a:pt x="6776" y="102"/>
                  </a:cubicBezTo>
                  <a:cubicBezTo>
                    <a:pt x="6887" y="102"/>
                    <a:pt x="6980" y="83"/>
                    <a:pt x="6980" y="55"/>
                  </a:cubicBezTo>
                  <a:cubicBezTo>
                    <a:pt x="6980" y="46"/>
                    <a:pt x="6980" y="46"/>
                    <a:pt x="6980" y="46"/>
                  </a:cubicBezTo>
                  <a:cubicBezTo>
                    <a:pt x="6980" y="18"/>
                    <a:pt x="6887" y="0"/>
                    <a:pt x="6776" y="0"/>
                  </a:cubicBezTo>
                </a:path>
              </a:pathLst>
            </a:custGeom>
            <a:solidFill>
              <a:srgbClr val="BCBDC0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6" name="任意多边形 37">
              <a:extLst>
                <a:ext uri="{FF2B5EF4-FFF2-40B4-BE49-F238E27FC236}">
                  <a16:creationId xmlns:a16="http://schemas.microsoft.com/office/drawing/2014/main" id="{AC0D96FD-CCFB-4F63-AD76-6A31967D5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4163" y="1203325"/>
              <a:ext cx="6840537" cy="4140200"/>
            </a:xfrm>
            <a:custGeom>
              <a:avLst/>
              <a:gdLst>
                <a:gd name="T0" fmla="*/ 18999 w 19000"/>
                <a:gd name="T1" fmla="*/ 11499 h 11500"/>
                <a:gd name="T2" fmla="*/ 18999 w 19000"/>
                <a:gd name="T3" fmla="*/ 11499 h 11500"/>
                <a:gd name="T4" fmla="*/ 18999 w 19000"/>
                <a:gd name="T5" fmla="*/ 630 h 11500"/>
                <a:gd name="T6" fmla="*/ 18369 w 19000"/>
                <a:gd name="T7" fmla="*/ 0 h 11500"/>
                <a:gd name="T8" fmla="*/ 630 w 19000"/>
                <a:gd name="T9" fmla="*/ 0 h 11500"/>
                <a:gd name="T10" fmla="*/ 0 w 19000"/>
                <a:gd name="T11" fmla="*/ 630 h 11500"/>
                <a:gd name="T12" fmla="*/ 0 w 19000"/>
                <a:gd name="T13" fmla="*/ 11499 h 11500"/>
                <a:gd name="T14" fmla="*/ 18999 w 19000"/>
                <a:gd name="T15" fmla="*/ 11499 h 1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11500">
                  <a:moveTo>
                    <a:pt x="18999" y="11499"/>
                  </a:moveTo>
                  <a:lnTo>
                    <a:pt x="18999" y="11499"/>
                  </a:lnTo>
                  <a:cubicBezTo>
                    <a:pt x="18999" y="630"/>
                    <a:pt x="18999" y="630"/>
                    <a:pt x="18999" y="630"/>
                  </a:cubicBezTo>
                  <a:cubicBezTo>
                    <a:pt x="18999" y="287"/>
                    <a:pt x="18712" y="0"/>
                    <a:pt x="18369" y="0"/>
                  </a:cubicBezTo>
                  <a:cubicBezTo>
                    <a:pt x="630" y="0"/>
                    <a:pt x="630" y="0"/>
                    <a:pt x="630" y="0"/>
                  </a:cubicBezTo>
                  <a:cubicBezTo>
                    <a:pt x="278" y="0"/>
                    <a:pt x="0" y="287"/>
                    <a:pt x="0" y="630"/>
                  </a:cubicBezTo>
                  <a:cubicBezTo>
                    <a:pt x="0" y="11499"/>
                    <a:pt x="0" y="11499"/>
                    <a:pt x="0" y="11499"/>
                  </a:cubicBezTo>
                  <a:lnTo>
                    <a:pt x="18999" y="11499"/>
                  </a:lnTo>
                </a:path>
              </a:pathLst>
            </a:custGeom>
            <a:solidFill>
              <a:srgbClr val="17191D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7" name="任意多边形 38">
              <a:extLst>
                <a:ext uri="{FF2B5EF4-FFF2-40B4-BE49-F238E27FC236}">
                  <a16:creationId xmlns:a16="http://schemas.microsoft.com/office/drawing/2014/main" id="{039F3B18-0307-4F10-9A04-71320076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5388" y="6099175"/>
              <a:ext cx="2513012" cy="833438"/>
            </a:xfrm>
            <a:custGeom>
              <a:avLst/>
              <a:gdLst>
                <a:gd name="T0" fmla="*/ 6924 w 6981"/>
                <a:gd name="T1" fmla="*/ 2138 h 2315"/>
                <a:gd name="T2" fmla="*/ 6924 w 6981"/>
                <a:gd name="T3" fmla="*/ 2138 h 2315"/>
                <a:gd name="T4" fmla="*/ 6249 w 6981"/>
                <a:gd name="T5" fmla="*/ 2000 h 2315"/>
                <a:gd name="T6" fmla="*/ 6036 w 6981"/>
                <a:gd name="T7" fmla="*/ 1712 h 2315"/>
                <a:gd name="T8" fmla="*/ 5897 w 6981"/>
                <a:gd name="T9" fmla="*/ 0 h 2315"/>
                <a:gd name="T10" fmla="*/ 1074 w 6981"/>
                <a:gd name="T11" fmla="*/ 0 h 2315"/>
                <a:gd name="T12" fmla="*/ 944 w 6981"/>
                <a:gd name="T13" fmla="*/ 1712 h 2315"/>
                <a:gd name="T14" fmla="*/ 731 w 6981"/>
                <a:gd name="T15" fmla="*/ 2000 h 2315"/>
                <a:gd name="T16" fmla="*/ 37 w 6981"/>
                <a:gd name="T17" fmla="*/ 2148 h 2315"/>
                <a:gd name="T18" fmla="*/ 0 w 6981"/>
                <a:gd name="T19" fmla="*/ 2185 h 2315"/>
                <a:gd name="T20" fmla="*/ 0 w 6981"/>
                <a:gd name="T21" fmla="*/ 2314 h 2315"/>
                <a:gd name="T22" fmla="*/ 18 w 6981"/>
                <a:gd name="T23" fmla="*/ 2314 h 2315"/>
                <a:gd name="T24" fmla="*/ 6961 w 6981"/>
                <a:gd name="T25" fmla="*/ 2314 h 2315"/>
                <a:gd name="T26" fmla="*/ 6980 w 6981"/>
                <a:gd name="T27" fmla="*/ 2314 h 2315"/>
                <a:gd name="T28" fmla="*/ 6980 w 6981"/>
                <a:gd name="T29" fmla="*/ 2185 h 2315"/>
                <a:gd name="T30" fmla="*/ 6924 w 6981"/>
                <a:gd name="T31" fmla="*/ 2138 h 2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81" h="2315">
                  <a:moveTo>
                    <a:pt x="6924" y="2138"/>
                  </a:moveTo>
                  <a:lnTo>
                    <a:pt x="6924" y="2138"/>
                  </a:lnTo>
                  <a:cubicBezTo>
                    <a:pt x="6795" y="2111"/>
                    <a:pt x="6443" y="2037"/>
                    <a:pt x="6249" y="2000"/>
                  </a:cubicBezTo>
                  <a:cubicBezTo>
                    <a:pt x="6008" y="1944"/>
                    <a:pt x="6036" y="1712"/>
                    <a:pt x="6036" y="1712"/>
                  </a:cubicBezTo>
                  <a:cubicBezTo>
                    <a:pt x="5897" y="0"/>
                    <a:pt x="5897" y="0"/>
                    <a:pt x="5897" y="0"/>
                  </a:cubicBezTo>
                  <a:cubicBezTo>
                    <a:pt x="1074" y="0"/>
                    <a:pt x="1074" y="0"/>
                    <a:pt x="1074" y="0"/>
                  </a:cubicBezTo>
                  <a:cubicBezTo>
                    <a:pt x="944" y="1712"/>
                    <a:pt x="944" y="1712"/>
                    <a:pt x="944" y="1712"/>
                  </a:cubicBezTo>
                  <a:cubicBezTo>
                    <a:pt x="944" y="1712"/>
                    <a:pt x="972" y="1944"/>
                    <a:pt x="731" y="2000"/>
                  </a:cubicBezTo>
                  <a:cubicBezTo>
                    <a:pt x="527" y="2046"/>
                    <a:pt x="148" y="2120"/>
                    <a:pt x="37" y="2148"/>
                  </a:cubicBezTo>
                  <a:cubicBezTo>
                    <a:pt x="0" y="2157"/>
                    <a:pt x="0" y="2185"/>
                    <a:pt x="0" y="2185"/>
                  </a:cubicBezTo>
                  <a:cubicBezTo>
                    <a:pt x="0" y="2314"/>
                    <a:pt x="0" y="2314"/>
                    <a:pt x="0" y="2314"/>
                  </a:cubicBezTo>
                  <a:cubicBezTo>
                    <a:pt x="18" y="2314"/>
                    <a:pt x="18" y="2314"/>
                    <a:pt x="18" y="2314"/>
                  </a:cubicBezTo>
                  <a:cubicBezTo>
                    <a:pt x="6961" y="2314"/>
                    <a:pt x="6961" y="2314"/>
                    <a:pt x="6961" y="2314"/>
                  </a:cubicBezTo>
                  <a:cubicBezTo>
                    <a:pt x="6980" y="2314"/>
                    <a:pt x="6980" y="2314"/>
                    <a:pt x="6980" y="2314"/>
                  </a:cubicBezTo>
                  <a:cubicBezTo>
                    <a:pt x="6980" y="2185"/>
                    <a:pt x="6980" y="2185"/>
                    <a:pt x="6980" y="2185"/>
                  </a:cubicBezTo>
                  <a:cubicBezTo>
                    <a:pt x="6980" y="2185"/>
                    <a:pt x="6980" y="2157"/>
                    <a:pt x="6924" y="2138"/>
                  </a:cubicBezTo>
                </a:path>
              </a:pathLst>
            </a:custGeom>
            <a:solidFill>
              <a:srgbClr val="EAEAEA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8" name="任意多边形 40">
              <a:extLst>
                <a:ext uri="{FF2B5EF4-FFF2-40B4-BE49-F238E27FC236}">
                  <a16:creationId xmlns:a16="http://schemas.microsoft.com/office/drawing/2014/main" id="{8E6EE5C0-2433-4558-ADAE-A875B25F1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4163" y="5343525"/>
              <a:ext cx="6840537" cy="757238"/>
            </a:xfrm>
            <a:custGeom>
              <a:avLst/>
              <a:gdLst>
                <a:gd name="T0" fmla="*/ 0 w 19000"/>
                <a:gd name="T1" fmla="*/ 0 h 2103"/>
                <a:gd name="T2" fmla="*/ 0 w 19000"/>
                <a:gd name="T3" fmla="*/ 0 h 2103"/>
                <a:gd name="T4" fmla="*/ 0 w 19000"/>
                <a:gd name="T5" fmla="*/ 1472 h 2103"/>
                <a:gd name="T6" fmla="*/ 630 w 19000"/>
                <a:gd name="T7" fmla="*/ 2102 h 2103"/>
                <a:gd name="T8" fmla="*/ 18369 w 19000"/>
                <a:gd name="T9" fmla="*/ 2102 h 2103"/>
                <a:gd name="T10" fmla="*/ 18999 w 19000"/>
                <a:gd name="T11" fmla="*/ 1472 h 2103"/>
                <a:gd name="T12" fmla="*/ 18999 w 19000"/>
                <a:gd name="T13" fmla="*/ 0 h 2103"/>
                <a:gd name="T14" fmla="*/ 0 w 19000"/>
                <a:gd name="T15" fmla="*/ 0 h 2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00" h="2103">
                  <a:moveTo>
                    <a:pt x="0" y="0"/>
                  </a:moveTo>
                  <a:lnTo>
                    <a:pt x="0" y="0"/>
                  </a:lnTo>
                  <a:cubicBezTo>
                    <a:pt x="0" y="1472"/>
                    <a:pt x="0" y="1472"/>
                    <a:pt x="0" y="1472"/>
                  </a:cubicBezTo>
                  <a:cubicBezTo>
                    <a:pt x="0" y="1824"/>
                    <a:pt x="278" y="2102"/>
                    <a:pt x="630" y="2102"/>
                  </a:cubicBezTo>
                  <a:cubicBezTo>
                    <a:pt x="18369" y="2102"/>
                    <a:pt x="18369" y="2102"/>
                    <a:pt x="18369" y="2102"/>
                  </a:cubicBezTo>
                  <a:cubicBezTo>
                    <a:pt x="18712" y="2102"/>
                    <a:pt x="18999" y="1824"/>
                    <a:pt x="18999" y="1472"/>
                  </a:cubicBezTo>
                  <a:cubicBezTo>
                    <a:pt x="18999" y="0"/>
                    <a:pt x="18999" y="0"/>
                    <a:pt x="18999" y="0"/>
                  </a:cubicBezTo>
                  <a:lnTo>
                    <a:pt x="0" y="0"/>
                  </a:lnTo>
                </a:path>
              </a:pathLst>
            </a:custGeom>
            <a:solidFill>
              <a:srgbClr val="F4F4F4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9" name="任意多边形 41">
              <a:extLst>
                <a:ext uri="{FF2B5EF4-FFF2-40B4-BE49-F238E27FC236}">
                  <a16:creationId xmlns:a16="http://schemas.microsoft.com/office/drawing/2014/main" id="{1760A134-8513-4A21-B279-B8455763D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5388" y="6872288"/>
              <a:ext cx="2513012" cy="60325"/>
            </a:xfrm>
            <a:custGeom>
              <a:avLst/>
              <a:gdLst>
                <a:gd name="T0" fmla="*/ 6943 w 6981"/>
                <a:gd name="T1" fmla="*/ 0 h 167"/>
                <a:gd name="T2" fmla="*/ 6943 w 6981"/>
                <a:gd name="T3" fmla="*/ 0 h 167"/>
                <a:gd name="T4" fmla="*/ 27 w 6981"/>
                <a:gd name="T5" fmla="*/ 0 h 167"/>
                <a:gd name="T6" fmla="*/ 0 w 6981"/>
                <a:gd name="T7" fmla="*/ 37 h 167"/>
                <a:gd name="T8" fmla="*/ 0 w 6981"/>
                <a:gd name="T9" fmla="*/ 166 h 167"/>
                <a:gd name="T10" fmla="*/ 18 w 6981"/>
                <a:gd name="T11" fmla="*/ 166 h 167"/>
                <a:gd name="T12" fmla="*/ 6961 w 6981"/>
                <a:gd name="T13" fmla="*/ 166 h 167"/>
                <a:gd name="T14" fmla="*/ 6980 w 6981"/>
                <a:gd name="T15" fmla="*/ 166 h 167"/>
                <a:gd name="T16" fmla="*/ 6980 w 6981"/>
                <a:gd name="T17" fmla="*/ 37 h 167"/>
                <a:gd name="T18" fmla="*/ 6943 w 6981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67">
                  <a:moveTo>
                    <a:pt x="6943" y="0"/>
                  </a:moveTo>
                  <a:lnTo>
                    <a:pt x="6943" y="0"/>
                  </a:lnTo>
                  <a:cubicBezTo>
                    <a:pt x="27" y="0"/>
                    <a:pt x="27" y="0"/>
                    <a:pt x="27" y="0"/>
                  </a:cubicBezTo>
                  <a:cubicBezTo>
                    <a:pt x="0" y="9"/>
                    <a:pt x="0" y="37"/>
                    <a:pt x="0" y="37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6961" y="166"/>
                    <a:pt x="6961" y="166"/>
                    <a:pt x="6961" y="166"/>
                  </a:cubicBezTo>
                  <a:cubicBezTo>
                    <a:pt x="6980" y="166"/>
                    <a:pt x="6980" y="166"/>
                    <a:pt x="6980" y="166"/>
                  </a:cubicBezTo>
                  <a:cubicBezTo>
                    <a:pt x="6980" y="37"/>
                    <a:pt x="6980" y="37"/>
                    <a:pt x="6980" y="37"/>
                  </a:cubicBezTo>
                  <a:cubicBezTo>
                    <a:pt x="6980" y="37"/>
                    <a:pt x="6980" y="18"/>
                    <a:pt x="6943" y="0"/>
                  </a:cubicBezTo>
                </a:path>
              </a:pathLst>
            </a:custGeom>
            <a:solidFill>
              <a:srgbClr val="D1D2D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0" name="任意多边形 45">
              <a:extLst>
                <a:ext uri="{FF2B5EF4-FFF2-40B4-BE49-F238E27FC236}">
                  <a16:creationId xmlns:a16="http://schemas.microsoft.com/office/drawing/2014/main" id="{03ED1407-4EB6-4870-8EAE-DC0D11F87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4838" y="1503363"/>
              <a:ext cx="6196012" cy="3509962"/>
            </a:xfrm>
            <a:custGeom>
              <a:avLst/>
              <a:gdLst>
                <a:gd name="T0" fmla="*/ 17212 w 17213"/>
                <a:gd name="T1" fmla="*/ 9749 h 9750"/>
                <a:gd name="T2" fmla="*/ 0 w 17213"/>
                <a:gd name="T3" fmla="*/ 9749 h 9750"/>
                <a:gd name="T4" fmla="*/ 0 w 17213"/>
                <a:gd name="T5" fmla="*/ 0 h 9750"/>
                <a:gd name="T6" fmla="*/ 17212 w 17213"/>
                <a:gd name="T7" fmla="*/ 0 h 9750"/>
                <a:gd name="T8" fmla="*/ 17212 w 17213"/>
                <a:gd name="T9" fmla="*/ 9749 h 9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13" h="9750">
                  <a:moveTo>
                    <a:pt x="17212" y="9749"/>
                  </a:moveTo>
                  <a:lnTo>
                    <a:pt x="0" y="9749"/>
                  </a:lnTo>
                  <a:lnTo>
                    <a:pt x="0" y="0"/>
                  </a:lnTo>
                  <a:lnTo>
                    <a:pt x="17212" y="0"/>
                  </a:lnTo>
                  <a:lnTo>
                    <a:pt x="17212" y="9749"/>
                  </a:lnTo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58C947D8-7D04-1144-8D53-1CDCF8CBCB01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4A514C-A58B-D35F-8056-6061AB0BA7D9}"/>
              </a:ext>
            </a:extLst>
          </p:cNvPr>
          <p:cNvSpPr txBox="1"/>
          <p:nvPr/>
        </p:nvSpPr>
        <p:spPr>
          <a:xfrm>
            <a:off x="373954" y="37764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Demo of Shiny Application</a:t>
            </a:r>
          </a:p>
        </p:txBody>
      </p:sp>
      <p:sp>
        <p:nvSpPr>
          <p:cNvPr id="24" name="千图PPT彼岸天：ID 8661124椭圆 8">
            <a:extLst>
              <a:ext uri="{FF2B5EF4-FFF2-40B4-BE49-F238E27FC236}">
                <a16:creationId xmlns:a16="http://schemas.microsoft.com/office/drawing/2014/main" id="{2988B995-03F4-D5B0-323B-182A1CF65F6B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6631718" y="5667368"/>
            <a:ext cx="648586" cy="648586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2" name="Freeform: Shape 34">
            <a:extLst>
              <a:ext uri="{FF2B5EF4-FFF2-40B4-BE49-F238E27FC236}">
                <a16:creationId xmlns:a16="http://schemas.microsoft.com/office/drawing/2014/main" id="{998C5D47-36DF-BE8B-1CC1-1A477D418D0E}"/>
              </a:ext>
            </a:extLst>
          </p:cNvPr>
          <p:cNvSpPr>
            <a:spLocks/>
          </p:cNvSpPr>
          <p:nvPr/>
        </p:nvSpPr>
        <p:spPr bwMode="auto">
          <a:xfrm>
            <a:off x="6785167" y="5850339"/>
            <a:ext cx="342404" cy="282644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2" name="千图PPT彼岸天：ID 8661124矩形 15">
            <a:extLst>
              <a:ext uri="{FF2B5EF4-FFF2-40B4-BE49-F238E27FC236}">
                <a16:creationId xmlns:a16="http://schemas.microsoft.com/office/drawing/2014/main" id="{83C23B11-38A5-9B22-7387-4DFA49F0988E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7463637" y="5739029"/>
            <a:ext cx="1119995" cy="244169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r>
              <a:rPr lang="en-US" altLang="zh-TW" sz="1600" b="1" dirty="0">
                <a:solidFill>
                  <a:schemeClr val="dk1">
                    <a:lumMod val="100000"/>
                  </a:schemeClr>
                </a:solidFill>
                <a:effectLst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Analytics</a:t>
            </a:r>
            <a:endParaRPr lang="zh-CN" altLang="en-US" sz="1600" b="1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3" name="千图PPT彼岸天：ID 8661124矩形 16">
            <a:extLst>
              <a:ext uri="{FF2B5EF4-FFF2-40B4-BE49-F238E27FC236}">
                <a16:creationId xmlns:a16="http://schemas.microsoft.com/office/drawing/2014/main" id="{A0A0F169-0CA2-76DE-792C-20AC776FFBCC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7463635" y="6071785"/>
            <a:ext cx="4029781" cy="244169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Produce monthly sales reports for each category and stock status.</a:t>
            </a:r>
            <a:endParaRPr lang="zh-CN" altLang="en-US" sz="1400" dirty="0">
              <a:solidFill>
                <a:schemeClr val="dk1">
                  <a:lumMod val="100000"/>
                </a:schemeClr>
              </a:solidFill>
              <a:effectLst/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AC8207B-AD4B-A3E9-3447-6CEF9EB68070}"/>
              </a:ext>
            </a:extLst>
          </p:cNvPr>
          <p:cNvPicPr>
            <a:picLocks noChangeAspect="1"/>
          </p:cNvPicPr>
          <p:nvPr/>
        </p:nvPicPr>
        <p:blipFill rotWithShape="1">
          <a:blip r:embed="rId25"/>
          <a:srcRect l="20833" t="10572" r="9700" b="7903"/>
          <a:stretch/>
        </p:blipFill>
        <p:spPr>
          <a:xfrm>
            <a:off x="1357709" y="2068228"/>
            <a:ext cx="4398055" cy="24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65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32E4F033-81EE-4E3C-ADDB-75B99A26BB67}"/>
              </a:ext>
            </a:extLst>
          </p:cNvPr>
          <p:cNvSpPr/>
          <p:nvPr/>
        </p:nvSpPr>
        <p:spPr>
          <a:xfrm>
            <a:off x="-38100" y="-57150"/>
            <a:ext cx="6515100" cy="6953250"/>
          </a:xfrm>
          <a:custGeom>
            <a:avLst/>
            <a:gdLst>
              <a:gd name="connsiteX0" fmla="*/ 0 w 6515100"/>
              <a:gd name="connsiteY0" fmla="*/ 57150 h 6953250"/>
              <a:gd name="connsiteX1" fmla="*/ 4781550 w 6515100"/>
              <a:gd name="connsiteY1" fmla="*/ 76200 h 6953250"/>
              <a:gd name="connsiteX2" fmla="*/ 6515100 w 6515100"/>
              <a:gd name="connsiteY2" fmla="*/ 6953250 h 6953250"/>
              <a:gd name="connsiteX3" fmla="*/ 57150 w 6515100"/>
              <a:gd name="connsiteY3" fmla="*/ 6877050 h 6953250"/>
              <a:gd name="connsiteX4" fmla="*/ 114300 w 6515100"/>
              <a:gd name="connsiteY4" fmla="*/ 57150 h 6953250"/>
              <a:gd name="connsiteX5" fmla="*/ 95250 w 6515100"/>
              <a:gd name="connsiteY5" fmla="*/ 0 h 6953250"/>
              <a:gd name="connsiteX6" fmla="*/ 57150 w 6515100"/>
              <a:gd name="connsiteY6" fmla="*/ 57150 h 695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15100" h="6953250">
                <a:moveTo>
                  <a:pt x="0" y="57150"/>
                </a:moveTo>
                <a:lnTo>
                  <a:pt x="4781550" y="76200"/>
                </a:lnTo>
                <a:lnTo>
                  <a:pt x="6515100" y="6953250"/>
                </a:lnTo>
                <a:lnTo>
                  <a:pt x="57150" y="6877050"/>
                </a:lnTo>
                <a:lnTo>
                  <a:pt x="114300" y="57150"/>
                </a:lnTo>
                <a:lnTo>
                  <a:pt x="95250" y="0"/>
                </a:lnTo>
                <a:lnTo>
                  <a:pt x="57150" y="57150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AE56A47B-B927-4483-9F48-E4E8618792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9700" y="1354667"/>
            <a:ext cx="6375400" cy="4250266"/>
          </a:xfr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D3B8F540-D1C9-45A8-89EC-846A16C080B6}"/>
              </a:ext>
            </a:extLst>
          </p:cNvPr>
          <p:cNvSpPr txBox="1"/>
          <p:nvPr/>
        </p:nvSpPr>
        <p:spPr>
          <a:xfrm>
            <a:off x="5638917" y="130573"/>
            <a:ext cx="6394459" cy="173368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altLang="zh-TW" sz="10666" b="1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Contents</a:t>
            </a:r>
            <a:endParaRPr lang="zh-CN" altLang="en-US" sz="10666" b="1" dirty="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7449726-4769-4C2F-B5A5-8D6E8B0CDB66}"/>
              </a:ext>
            </a:extLst>
          </p:cNvPr>
          <p:cNvSpPr txBox="1"/>
          <p:nvPr/>
        </p:nvSpPr>
        <p:spPr>
          <a:xfrm>
            <a:off x="5836575" y="1864253"/>
            <a:ext cx="4509551" cy="66595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dirty="0">
                <a:solidFill>
                  <a:srgbClr val="3A3637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Project Overview </a:t>
            </a:r>
            <a:endParaRPr lang="zh-CN" altLang="en-US" sz="3200" dirty="0">
              <a:solidFill>
                <a:srgbClr val="3A363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C0072D12-30FE-44B8-B25A-2F3BA94A5A6E}"/>
              </a:ext>
            </a:extLst>
          </p:cNvPr>
          <p:cNvSpPr/>
          <p:nvPr/>
        </p:nvSpPr>
        <p:spPr>
          <a:xfrm>
            <a:off x="4679838" y="1883221"/>
            <a:ext cx="778163" cy="778163"/>
          </a:xfrm>
          <a:prstGeom prst="ellipse">
            <a:avLst/>
          </a:prstGeom>
          <a:solidFill>
            <a:srgbClr val="E2E2E2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</a:ln>
          <a:effectLst>
            <a:outerShdw blurRad="1270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1" name="文本框 18">
            <a:extLst>
              <a:ext uri="{FF2B5EF4-FFF2-40B4-BE49-F238E27FC236}">
                <a16:creationId xmlns:a16="http://schemas.microsoft.com/office/drawing/2014/main" id="{C582DA21-3D6B-4ED0-856C-6735D0AB25AD}"/>
              </a:ext>
            </a:extLst>
          </p:cNvPr>
          <p:cNvSpPr txBox="1"/>
          <p:nvPr/>
        </p:nvSpPr>
        <p:spPr>
          <a:xfrm>
            <a:off x="4749746" y="2003294"/>
            <a:ext cx="636443" cy="541240"/>
          </a:xfrm>
          <a:prstGeom prst="rect">
            <a:avLst/>
          </a:prstGeom>
          <a:noFill/>
        </p:spPr>
        <p:txBody>
          <a:bodyPr wrap="square" lIns="68580" tIns="34291" rIns="68580" bIns="34291" rtlCol="0">
            <a:spAutoFit/>
          </a:bodyPr>
          <a:lstStyle/>
          <a:p>
            <a:pPr algn="ctr"/>
            <a:r>
              <a:rPr lang="en-US" altLang="zh-CN" sz="3067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01</a:t>
            </a:r>
            <a:endParaRPr lang="zh-CN" altLang="en-US" sz="3067" dirty="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3" name="文本框 3">
            <a:extLst>
              <a:ext uri="{FF2B5EF4-FFF2-40B4-BE49-F238E27FC236}">
                <a16:creationId xmlns:a16="http://schemas.microsoft.com/office/drawing/2014/main" id="{3589C4BE-F9E9-4A4A-A7EB-66917B9BEBC3}"/>
              </a:ext>
            </a:extLst>
          </p:cNvPr>
          <p:cNvSpPr txBox="1"/>
          <p:nvPr/>
        </p:nvSpPr>
        <p:spPr>
          <a:xfrm>
            <a:off x="5638917" y="3209157"/>
            <a:ext cx="4509551" cy="66595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3A3637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Database Design </a:t>
            </a:r>
            <a:endParaRPr lang="zh-CN" altLang="en-US" sz="3200" dirty="0">
              <a:solidFill>
                <a:srgbClr val="3A363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557233BA-BFCE-4A99-BFE0-61660CCDE116}"/>
              </a:ext>
            </a:extLst>
          </p:cNvPr>
          <p:cNvSpPr/>
          <p:nvPr/>
        </p:nvSpPr>
        <p:spPr>
          <a:xfrm>
            <a:off x="5101941" y="3217965"/>
            <a:ext cx="778163" cy="778163"/>
          </a:xfrm>
          <a:prstGeom prst="ellipse">
            <a:avLst/>
          </a:prstGeom>
          <a:solidFill>
            <a:srgbClr val="E2E2E2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</a:ln>
          <a:effectLst>
            <a:outerShdw blurRad="1270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7" name="文本框 18">
            <a:extLst>
              <a:ext uri="{FF2B5EF4-FFF2-40B4-BE49-F238E27FC236}">
                <a16:creationId xmlns:a16="http://schemas.microsoft.com/office/drawing/2014/main" id="{309C65B8-9178-448A-8967-83EB48D5DD28}"/>
              </a:ext>
            </a:extLst>
          </p:cNvPr>
          <p:cNvSpPr txBox="1"/>
          <p:nvPr/>
        </p:nvSpPr>
        <p:spPr>
          <a:xfrm>
            <a:off x="5171849" y="3338038"/>
            <a:ext cx="636443" cy="541240"/>
          </a:xfrm>
          <a:prstGeom prst="rect">
            <a:avLst/>
          </a:prstGeom>
          <a:noFill/>
        </p:spPr>
        <p:txBody>
          <a:bodyPr wrap="square" lIns="68580" tIns="34291" rIns="68580" bIns="34291" rtlCol="0">
            <a:spAutoFit/>
          </a:bodyPr>
          <a:lstStyle/>
          <a:p>
            <a:pPr algn="ctr"/>
            <a:r>
              <a:rPr lang="en-US" altLang="zh-CN" sz="3067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02</a:t>
            </a:r>
            <a:endParaRPr lang="zh-CN" altLang="en-US" sz="3067" dirty="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9" name="文本框 3">
            <a:extLst>
              <a:ext uri="{FF2B5EF4-FFF2-40B4-BE49-F238E27FC236}">
                <a16:creationId xmlns:a16="http://schemas.microsoft.com/office/drawing/2014/main" id="{2D10C287-8BC7-4071-A929-6B5176A3D6F5}"/>
              </a:ext>
            </a:extLst>
          </p:cNvPr>
          <p:cNvSpPr txBox="1"/>
          <p:nvPr/>
        </p:nvSpPr>
        <p:spPr>
          <a:xfrm>
            <a:off x="5914509" y="4510631"/>
            <a:ext cx="6180118" cy="66595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3200" dirty="0">
                <a:solidFill>
                  <a:srgbClr val="3A3637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Demo of Shiny Application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E93D931A-783A-427E-B391-F7150F272CD9}"/>
              </a:ext>
            </a:extLst>
          </p:cNvPr>
          <p:cNvSpPr/>
          <p:nvPr/>
        </p:nvSpPr>
        <p:spPr>
          <a:xfrm>
            <a:off x="5377532" y="4519438"/>
            <a:ext cx="778163" cy="778163"/>
          </a:xfrm>
          <a:prstGeom prst="ellipse">
            <a:avLst/>
          </a:prstGeom>
          <a:solidFill>
            <a:srgbClr val="E2E2E2"/>
          </a:soli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</a:ln>
          <a:effectLst>
            <a:outerShdw blurRad="1270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33" name="文本框 18">
            <a:extLst>
              <a:ext uri="{FF2B5EF4-FFF2-40B4-BE49-F238E27FC236}">
                <a16:creationId xmlns:a16="http://schemas.microsoft.com/office/drawing/2014/main" id="{449E39F4-85B4-4A2F-B395-D5F3A7B5916E}"/>
              </a:ext>
            </a:extLst>
          </p:cNvPr>
          <p:cNvSpPr txBox="1"/>
          <p:nvPr/>
        </p:nvSpPr>
        <p:spPr>
          <a:xfrm>
            <a:off x="5447440" y="4639511"/>
            <a:ext cx="636443" cy="541240"/>
          </a:xfrm>
          <a:prstGeom prst="rect">
            <a:avLst/>
          </a:prstGeom>
          <a:noFill/>
        </p:spPr>
        <p:txBody>
          <a:bodyPr wrap="square" lIns="68580" tIns="34291" rIns="68580" bIns="34291" rtlCol="0">
            <a:spAutoFit/>
          </a:bodyPr>
          <a:lstStyle/>
          <a:p>
            <a:pPr algn="ctr"/>
            <a:r>
              <a:rPr lang="en-US" altLang="zh-CN" sz="3067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03</a:t>
            </a:r>
            <a:endParaRPr lang="zh-CN" altLang="en-US" sz="3067" dirty="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6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1" grpId="0"/>
      <p:bldP spid="23" grpId="0"/>
      <p:bldP spid="27" grpId="0"/>
      <p:bldP spid="29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8">
            <a:extLst>
              <a:ext uri="{FF2B5EF4-FFF2-40B4-BE49-F238E27FC236}">
                <a16:creationId xmlns:a16="http://schemas.microsoft.com/office/drawing/2014/main" id="{5F5B23F9-28F2-0524-F426-38B1ECD432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2"/>
          <a:stretch/>
        </p:blipFill>
        <p:spPr>
          <a:xfrm>
            <a:off x="7810499" y="3988110"/>
            <a:ext cx="3795371" cy="2541279"/>
          </a:xfrm>
          <a:prstGeom prst="rect">
            <a:avLst/>
          </a:prstGeom>
        </p:spPr>
      </p:pic>
      <p:sp>
        <p:nvSpPr>
          <p:cNvPr id="8" name="千图PPT彼岸天：ID 8661124矩形 7">
            <a:extLst>
              <a:ext uri="{FF2B5EF4-FFF2-40B4-BE49-F238E27FC236}">
                <a16:creationId xmlns:a16="http://schemas.microsoft.com/office/drawing/2014/main" id="{464ACEFE-C218-427A-BEEB-C5EB4648B26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08025" y="1323972"/>
            <a:ext cx="10331450" cy="3100388"/>
          </a:xfrm>
          <a:prstGeom prst="rect">
            <a:avLst/>
          </a:prstGeom>
          <a:solidFill>
            <a:schemeClr val="bg1">
              <a:lumMod val="9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cs"/>
              <a:sym typeface="思源黑体 CN Regular" panose="020B0500000000000000" pitchFamily="34" charset="-122"/>
            </a:endParaRPr>
          </a:p>
        </p:txBody>
      </p:sp>
      <p:sp>
        <p:nvSpPr>
          <p:cNvPr id="9" name="千图PPT彼岸天：ID 8661124矩形 8">
            <a:extLst>
              <a:ext uri="{FF2B5EF4-FFF2-40B4-BE49-F238E27FC236}">
                <a16:creationId xmlns:a16="http://schemas.microsoft.com/office/drawing/2014/main" id="{BAAB4882-3EA2-4031-A7B9-B53A0B163AB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018034" y="1675026"/>
            <a:ext cx="2252229" cy="431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lnSpcReduction="10000"/>
          </a:bodyPr>
          <a:lstStyle/>
          <a:p>
            <a:pPr marL="0" marR="0" lvl="0" indent="0" defTabSz="9143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rPr>
              <a:t>3A Visions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cs"/>
              <a:sym typeface="思源黑体 CN Regular" panose="020B0500000000000000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F6F4F-77E4-D7BC-A110-803715F32651}"/>
              </a:ext>
            </a:extLst>
          </p:cNvPr>
          <p:cNvSpPr txBox="1"/>
          <p:nvPr/>
        </p:nvSpPr>
        <p:spPr>
          <a:xfrm>
            <a:off x="708025" y="2495666"/>
            <a:ext cx="103314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A</a:t>
            </a:r>
            <a:r>
              <a:rPr lang="en-US" dirty="0"/>
              <a:t>ssist in operating distribution with fewer disruptions, save costs and human work elimination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A </a:t>
            </a:r>
            <a:r>
              <a:rPr lang="en-US" dirty="0"/>
              <a:t>real –time database of information capable of connecting many retail outlets across the 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A</a:t>
            </a:r>
            <a:r>
              <a:rPr lang="en-US" dirty="0"/>
              <a:t>ccurately handle the product inventory and track the order and shipment status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18E1940D-2696-5EA9-6F6C-18E1C54BC49C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7" name="文本框 2">
            <a:extLst>
              <a:ext uri="{FF2B5EF4-FFF2-40B4-BE49-F238E27FC236}">
                <a16:creationId xmlns:a16="http://schemas.microsoft.com/office/drawing/2014/main" id="{D883DC4B-DBA1-6DA7-87F3-19F4DFA66439}"/>
              </a:ext>
            </a:extLst>
          </p:cNvPr>
          <p:cNvSpPr txBox="1"/>
          <p:nvPr/>
        </p:nvSpPr>
        <p:spPr>
          <a:xfrm>
            <a:off x="373954" y="39669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Project Overview - Goal of Platform</a:t>
            </a:r>
          </a:p>
        </p:txBody>
      </p:sp>
    </p:spTree>
    <p:extLst>
      <p:ext uri="{BB962C8B-B14F-4D97-AF65-F5344CB8AC3E}">
        <p14:creationId xmlns:p14="http://schemas.microsoft.com/office/powerpoint/2010/main" val="374105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千图PPT彼岸天：ID 8661124库_组合 67">
            <a:extLst>
              <a:ext uri="{FF2B5EF4-FFF2-40B4-BE49-F238E27FC236}">
                <a16:creationId xmlns:a16="http://schemas.microsoft.com/office/drawing/2014/main" id="{51827A93-332C-41AA-B513-B22DA25DF87B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042720" y="4410359"/>
            <a:ext cx="10106560" cy="2050950"/>
            <a:chOff x="1042720" y="3461110"/>
            <a:chExt cx="10106560" cy="2050950"/>
          </a:xfrm>
        </p:grpSpPr>
        <p:grpSp>
          <p:nvGrpSpPr>
            <p:cNvPr id="4" name="Group 64">
              <a:extLst>
                <a:ext uri="{FF2B5EF4-FFF2-40B4-BE49-F238E27FC236}">
                  <a16:creationId xmlns:a16="http://schemas.microsoft.com/office/drawing/2014/main" id="{22F5E0DC-C722-41D5-AABB-36153308B643}"/>
                </a:ext>
              </a:extLst>
            </p:cNvPr>
            <p:cNvGrpSpPr/>
            <p:nvPr/>
          </p:nvGrpSpPr>
          <p:grpSpPr>
            <a:xfrm>
              <a:off x="4073770" y="3669835"/>
              <a:ext cx="3657225" cy="1842225"/>
              <a:chOff x="4073770" y="3669835"/>
              <a:chExt cx="3657225" cy="1842225"/>
            </a:xfrm>
          </p:grpSpPr>
          <p:sp>
            <p:nvSpPr>
              <p:cNvPr id="58" name="Freeform: Shape 9">
                <a:extLst>
                  <a:ext uri="{FF2B5EF4-FFF2-40B4-BE49-F238E27FC236}">
                    <a16:creationId xmlns:a16="http://schemas.microsoft.com/office/drawing/2014/main" id="{29D36FC1-059F-415A-9BBB-C78BC1B548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3770" y="3669835"/>
                <a:ext cx="3657225" cy="1651650"/>
              </a:xfrm>
              <a:custGeom>
                <a:avLst/>
                <a:gdLst>
                  <a:gd name="T0" fmla="*/ 555 w 561"/>
                  <a:gd name="T1" fmla="*/ 204 h 252"/>
                  <a:gd name="T2" fmla="*/ 553 w 561"/>
                  <a:gd name="T3" fmla="*/ 173 h 252"/>
                  <a:gd name="T4" fmla="*/ 507 w 561"/>
                  <a:gd name="T5" fmla="*/ 124 h 252"/>
                  <a:gd name="T6" fmla="*/ 446 w 561"/>
                  <a:gd name="T7" fmla="*/ 43 h 252"/>
                  <a:gd name="T8" fmla="*/ 395 w 561"/>
                  <a:gd name="T9" fmla="*/ 5 h 252"/>
                  <a:gd name="T10" fmla="*/ 31 w 561"/>
                  <a:gd name="T11" fmla="*/ 3 h 252"/>
                  <a:gd name="T12" fmla="*/ 16 w 561"/>
                  <a:gd name="T13" fmla="*/ 24 h 252"/>
                  <a:gd name="T14" fmla="*/ 9 w 561"/>
                  <a:gd name="T15" fmla="*/ 230 h 252"/>
                  <a:gd name="T16" fmla="*/ 12 w 561"/>
                  <a:gd name="T17" fmla="*/ 248 h 252"/>
                  <a:gd name="T18" fmla="*/ 31 w 561"/>
                  <a:gd name="T19" fmla="*/ 252 h 252"/>
                  <a:gd name="T20" fmla="*/ 312 w 561"/>
                  <a:gd name="T21" fmla="*/ 252 h 252"/>
                  <a:gd name="T22" fmla="*/ 466 w 561"/>
                  <a:gd name="T23" fmla="*/ 249 h 252"/>
                  <a:gd name="T24" fmla="*/ 552 w 561"/>
                  <a:gd name="T25" fmla="*/ 232 h 252"/>
                  <a:gd name="T26" fmla="*/ 555 w 561"/>
                  <a:gd name="T27" fmla="*/ 204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1" h="252">
                    <a:moveTo>
                      <a:pt x="555" y="204"/>
                    </a:moveTo>
                    <a:cubicBezTo>
                      <a:pt x="555" y="204"/>
                      <a:pt x="556" y="185"/>
                      <a:pt x="553" y="173"/>
                    </a:cubicBezTo>
                    <a:cubicBezTo>
                      <a:pt x="553" y="173"/>
                      <a:pt x="515" y="134"/>
                      <a:pt x="507" y="124"/>
                    </a:cubicBezTo>
                    <a:cubicBezTo>
                      <a:pt x="507" y="124"/>
                      <a:pt x="456" y="52"/>
                      <a:pt x="446" y="43"/>
                    </a:cubicBezTo>
                    <a:cubicBezTo>
                      <a:pt x="446" y="43"/>
                      <a:pt x="419" y="10"/>
                      <a:pt x="395" y="5"/>
                    </a:cubicBezTo>
                    <a:cubicBezTo>
                      <a:pt x="395" y="5"/>
                      <a:pt x="57" y="0"/>
                      <a:pt x="31" y="3"/>
                    </a:cubicBezTo>
                    <a:cubicBezTo>
                      <a:pt x="31" y="3"/>
                      <a:pt x="17" y="2"/>
                      <a:pt x="16" y="24"/>
                    </a:cubicBezTo>
                    <a:cubicBezTo>
                      <a:pt x="16" y="24"/>
                      <a:pt x="0" y="116"/>
                      <a:pt x="9" y="230"/>
                    </a:cubicBezTo>
                    <a:cubicBezTo>
                      <a:pt x="9" y="230"/>
                      <a:pt x="0" y="232"/>
                      <a:pt x="12" y="248"/>
                    </a:cubicBezTo>
                    <a:cubicBezTo>
                      <a:pt x="31" y="252"/>
                      <a:pt x="31" y="252"/>
                      <a:pt x="31" y="252"/>
                    </a:cubicBezTo>
                    <a:cubicBezTo>
                      <a:pt x="312" y="252"/>
                      <a:pt x="312" y="252"/>
                      <a:pt x="312" y="252"/>
                    </a:cubicBezTo>
                    <a:cubicBezTo>
                      <a:pt x="466" y="249"/>
                      <a:pt x="466" y="249"/>
                      <a:pt x="466" y="249"/>
                    </a:cubicBezTo>
                    <a:cubicBezTo>
                      <a:pt x="466" y="249"/>
                      <a:pt x="543" y="237"/>
                      <a:pt x="552" y="232"/>
                    </a:cubicBezTo>
                    <a:cubicBezTo>
                      <a:pt x="552" y="232"/>
                      <a:pt x="561" y="218"/>
                      <a:pt x="555" y="204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9" name="Freeform: Shape 10">
                <a:extLst>
                  <a:ext uri="{FF2B5EF4-FFF2-40B4-BE49-F238E27FC236}">
                    <a16:creationId xmlns:a16="http://schemas.microsoft.com/office/drawing/2014/main" id="{62C0F3DF-F1D4-4732-A4AF-A9A9883BD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2120" y="3957759"/>
                <a:ext cx="801900" cy="622875"/>
              </a:xfrm>
              <a:custGeom>
                <a:avLst/>
                <a:gdLst>
                  <a:gd name="T0" fmla="*/ 108 w 123"/>
                  <a:gd name="T1" fmla="*/ 93 h 95"/>
                  <a:gd name="T2" fmla="*/ 105 w 123"/>
                  <a:gd name="T3" fmla="*/ 67 h 95"/>
                  <a:gd name="T4" fmla="*/ 65 w 123"/>
                  <a:gd name="T5" fmla="*/ 15 h 95"/>
                  <a:gd name="T6" fmla="*/ 7 w 123"/>
                  <a:gd name="T7" fmla="*/ 9 h 95"/>
                  <a:gd name="T8" fmla="*/ 8 w 123"/>
                  <a:gd name="T9" fmla="*/ 49 h 95"/>
                  <a:gd name="T10" fmla="*/ 12 w 123"/>
                  <a:gd name="T11" fmla="*/ 76 h 95"/>
                  <a:gd name="T12" fmla="*/ 31 w 123"/>
                  <a:gd name="T13" fmla="*/ 89 h 95"/>
                  <a:gd name="T14" fmla="*/ 108 w 123"/>
                  <a:gd name="T15" fmla="*/ 93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3" h="95">
                    <a:moveTo>
                      <a:pt x="108" y="93"/>
                    </a:moveTo>
                    <a:cubicBezTo>
                      <a:pt x="108" y="93"/>
                      <a:pt x="123" y="92"/>
                      <a:pt x="105" y="67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5" y="15"/>
                      <a:pt x="68" y="6"/>
                      <a:pt x="7" y="9"/>
                    </a:cubicBezTo>
                    <a:cubicBezTo>
                      <a:pt x="7" y="9"/>
                      <a:pt x="0" y="0"/>
                      <a:pt x="8" y="49"/>
                    </a:cubicBezTo>
                    <a:cubicBezTo>
                      <a:pt x="12" y="76"/>
                      <a:pt x="12" y="76"/>
                      <a:pt x="12" y="76"/>
                    </a:cubicBezTo>
                    <a:cubicBezTo>
                      <a:pt x="12" y="76"/>
                      <a:pt x="9" y="87"/>
                      <a:pt x="31" y="89"/>
                    </a:cubicBezTo>
                    <a:cubicBezTo>
                      <a:pt x="31" y="89"/>
                      <a:pt x="103" y="95"/>
                      <a:pt x="108" y="93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0" name="Freeform: Shape 11">
                <a:extLst>
                  <a:ext uri="{FF2B5EF4-FFF2-40B4-BE49-F238E27FC236}">
                    <a16:creationId xmlns:a16="http://schemas.microsoft.com/office/drawing/2014/main" id="{8E51FFCB-F382-4D5A-9428-2E1DC4921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4495" y="4003959"/>
                <a:ext cx="769725" cy="563475"/>
              </a:xfrm>
              <a:custGeom>
                <a:avLst/>
                <a:gdLst>
                  <a:gd name="T0" fmla="*/ 111 w 118"/>
                  <a:gd name="T1" fmla="*/ 84 h 86"/>
                  <a:gd name="T2" fmla="*/ 2 w 118"/>
                  <a:gd name="T3" fmla="*/ 4 h 86"/>
                  <a:gd name="T4" fmla="*/ 51 w 118"/>
                  <a:gd name="T5" fmla="*/ 1 h 86"/>
                  <a:gd name="T6" fmla="*/ 71 w 118"/>
                  <a:gd name="T7" fmla="*/ 19 h 86"/>
                  <a:gd name="T8" fmla="*/ 108 w 118"/>
                  <a:gd name="T9" fmla="*/ 66 h 86"/>
                  <a:gd name="T10" fmla="*/ 111 w 118"/>
                  <a:gd name="T11" fmla="*/ 84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86">
                    <a:moveTo>
                      <a:pt x="111" y="8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0" y="0"/>
                      <a:pt x="51" y="1"/>
                    </a:cubicBezTo>
                    <a:cubicBezTo>
                      <a:pt x="51" y="1"/>
                      <a:pt x="66" y="8"/>
                      <a:pt x="71" y="19"/>
                    </a:cubicBezTo>
                    <a:cubicBezTo>
                      <a:pt x="71" y="19"/>
                      <a:pt x="103" y="59"/>
                      <a:pt x="108" y="66"/>
                    </a:cubicBezTo>
                    <a:cubicBezTo>
                      <a:pt x="108" y="66"/>
                      <a:pt x="118" y="86"/>
                      <a:pt x="111" y="8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1" name="Oval 12">
                <a:extLst>
                  <a:ext uri="{FF2B5EF4-FFF2-40B4-BE49-F238E27FC236}">
                    <a16:creationId xmlns:a16="http://schemas.microsoft.com/office/drawing/2014/main" id="{693FE5DD-EE17-4576-86D2-074DE0AF60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7295" y="5065735"/>
                <a:ext cx="443851" cy="44632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2" name="Freeform: Shape 13">
                <a:extLst>
                  <a:ext uri="{FF2B5EF4-FFF2-40B4-BE49-F238E27FC236}">
                    <a16:creationId xmlns:a16="http://schemas.microsoft.com/office/drawing/2014/main" id="{D266902E-DB32-457D-B9F9-44395A223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8170" y="4895784"/>
                <a:ext cx="782100" cy="419100"/>
              </a:xfrm>
              <a:custGeom>
                <a:avLst/>
                <a:gdLst>
                  <a:gd name="T0" fmla="*/ 120 w 120"/>
                  <a:gd name="T1" fmla="*/ 64 h 64"/>
                  <a:gd name="T2" fmla="*/ 110 w 120"/>
                  <a:gd name="T3" fmla="*/ 64 h 64"/>
                  <a:gd name="T4" fmla="*/ 60 w 120"/>
                  <a:gd name="T5" fmla="*/ 10 h 64"/>
                  <a:gd name="T6" fmla="*/ 9 w 120"/>
                  <a:gd name="T7" fmla="*/ 64 h 64"/>
                  <a:gd name="T8" fmla="*/ 0 w 120"/>
                  <a:gd name="T9" fmla="*/ 64 h 64"/>
                  <a:gd name="T10" fmla="*/ 60 w 120"/>
                  <a:gd name="T11" fmla="*/ 0 h 64"/>
                  <a:gd name="T12" fmla="*/ 120 w 120"/>
                  <a:gd name="T13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64">
                    <a:moveTo>
                      <a:pt x="120" y="64"/>
                    </a:move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33"/>
                      <a:pt x="88" y="10"/>
                      <a:pt x="60" y="10"/>
                    </a:cubicBezTo>
                    <a:cubicBezTo>
                      <a:pt x="31" y="10"/>
                      <a:pt x="9" y="33"/>
                      <a:pt x="9" y="64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28"/>
                      <a:pt x="25" y="0"/>
                      <a:pt x="60" y="0"/>
                    </a:cubicBezTo>
                    <a:cubicBezTo>
                      <a:pt x="94" y="0"/>
                      <a:pt x="120" y="28"/>
                      <a:pt x="120" y="64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3" name="Freeform: Shape 14">
                <a:extLst>
                  <a:ext uri="{FF2B5EF4-FFF2-40B4-BE49-F238E27FC236}">
                    <a16:creationId xmlns:a16="http://schemas.microsoft.com/office/drawing/2014/main" id="{01FFCE04-91C2-4B8A-B70E-65ED5F5BC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3720" y="4895784"/>
                <a:ext cx="788700" cy="406725"/>
              </a:xfrm>
              <a:custGeom>
                <a:avLst/>
                <a:gdLst>
                  <a:gd name="T0" fmla="*/ 9 w 121"/>
                  <a:gd name="T1" fmla="*/ 62 h 62"/>
                  <a:gd name="T2" fmla="*/ 0 w 121"/>
                  <a:gd name="T3" fmla="*/ 62 h 62"/>
                  <a:gd name="T4" fmla="*/ 61 w 121"/>
                  <a:gd name="T5" fmla="*/ 0 h 62"/>
                  <a:gd name="T6" fmla="*/ 121 w 121"/>
                  <a:gd name="T7" fmla="*/ 42 h 62"/>
                  <a:gd name="T8" fmla="*/ 112 w 121"/>
                  <a:gd name="T9" fmla="*/ 46 h 62"/>
                  <a:gd name="T10" fmla="*/ 61 w 121"/>
                  <a:gd name="T11" fmla="*/ 9 h 62"/>
                  <a:gd name="T12" fmla="*/ 9 w 121"/>
                  <a:gd name="T1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1" h="62">
                    <a:moveTo>
                      <a:pt x="9" y="6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26"/>
                      <a:pt x="25" y="0"/>
                      <a:pt x="61" y="0"/>
                    </a:cubicBezTo>
                    <a:cubicBezTo>
                      <a:pt x="98" y="0"/>
                      <a:pt x="110" y="19"/>
                      <a:pt x="121" y="42"/>
                    </a:cubicBezTo>
                    <a:cubicBezTo>
                      <a:pt x="112" y="46"/>
                      <a:pt x="112" y="46"/>
                      <a:pt x="112" y="46"/>
                    </a:cubicBezTo>
                    <a:cubicBezTo>
                      <a:pt x="100" y="21"/>
                      <a:pt x="90" y="9"/>
                      <a:pt x="61" y="9"/>
                    </a:cubicBezTo>
                    <a:cubicBezTo>
                      <a:pt x="30" y="9"/>
                      <a:pt x="9" y="31"/>
                      <a:pt x="9" y="62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4" name="Oval 15">
                <a:extLst>
                  <a:ext uri="{FF2B5EF4-FFF2-40B4-BE49-F238E27FC236}">
                    <a16:creationId xmlns:a16="http://schemas.microsoft.com/office/drawing/2014/main" id="{33FF4BEB-CA9C-49E2-98B0-780A42AD5B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2645" y="5065735"/>
                <a:ext cx="443851" cy="44632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5" name="Rectangle 16">
                <a:extLst>
                  <a:ext uri="{FF2B5EF4-FFF2-40B4-BE49-F238E27FC236}">
                    <a16:creationId xmlns:a16="http://schemas.microsoft.com/office/drawing/2014/main" id="{A8EC2326-F273-4334-A95A-E22EDC990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2545" y="4771210"/>
                <a:ext cx="3547500" cy="132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6" name="Rectangle 17">
                <a:extLst>
                  <a:ext uri="{FF2B5EF4-FFF2-40B4-BE49-F238E27FC236}">
                    <a16:creationId xmlns:a16="http://schemas.microsoft.com/office/drawing/2014/main" id="{536519E0-3A7F-414B-BAD3-C494D09ED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2545" y="4679635"/>
                <a:ext cx="3449325" cy="1897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7" name="Freeform: Shape 18">
                <a:extLst>
                  <a:ext uri="{FF2B5EF4-FFF2-40B4-BE49-F238E27FC236}">
                    <a16:creationId xmlns:a16="http://schemas.microsoft.com/office/drawing/2014/main" id="{BC0D5022-928E-414F-9339-5595B4D44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2145" y="3938785"/>
                <a:ext cx="639375" cy="635250"/>
              </a:xfrm>
              <a:custGeom>
                <a:avLst/>
                <a:gdLst>
                  <a:gd name="T0" fmla="*/ 29 w 98"/>
                  <a:gd name="T1" fmla="*/ 2 h 97"/>
                  <a:gd name="T2" fmla="*/ 14 w 98"/>
                  <a:gd name="T3" fmla="*/ 2 h 97"/>
                  <a:gd name="T4" fmla="*/ 44 w 98"/>
                  <a:gd name="T5" fmla="*/ 52 h 97"/>
                  <a:gd name="T6" fmla="*/ 74 w 98"/>
                  <a:gd name="T7" fmla="*/ 94 h 97"/>
                  <a:gd name="T8" fmla="*/ 98 w 98"/>
                  <a:gd name="T9" fmla="*/ 93 h 97"/>
                  <a:gd name="T10" fmla="*/ 70 w 98"/>
                  <a:gd name="T11" fmla="*/ 54 h 97"/>
                  <a:gd name="T12" fmla="*/ 29 w 98"/>
                  <a:gd name="T13" fmla="*/ 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8" h="97">
                    <a:moveTo>
                      <a:pt x="29" y="2"/>
                    </a:move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0" y="0"/>
                      <a:pt x="44" y="52"/>
                    </a:cubicBezTo>
                    <a:cubicBezTo>
                      <a:pt x="74" y="94"/>
                      <a:pt x="74" y="94"/>
                      <a:pt x="74" y="94"/>
                    </a:cubicBezTo>
                    <a:cubicBezTo>
                      <a:pt x="74" y="94"/>
                      <a:pt x="91" y="97"/>
                      <a:pt x="98" y="93"/>
                    </a:cubicBezTo>
                    <a:cubicBezTo>
                      <a:pt x="70" y="54"/>
                      <a:pt x="70" y="54"/>
                      <a:pt x="70" y="54"/>
                    </a:cubicBezTo>
                    <a:lnTo>
                      <a:pt x="29" y="2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5" name="Oval 20">
              <a:extLst>
                <a:ext uri="{FF2B5EF4-FFF2-40B4-BE49-F238E27FC236}">
                  <a16:creationId xmlns:a16="http://schemas.microsoft.com/office/drawing/2014/main" id="{C2E292BB-BBD8-4E70-817B-0E938220C37A}"/>
                </a:ext>
              </a:extLst>
            </p:cNvPr>
            <p:cNvSpPr/>
            <p:nvPr/>
          </p:nvSpPr>
          <p:spPr>
            <a:xfrm>
              <a:off x="1526169" y="3840609"/>
              <a:ext cx="326700" cy="326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6" name="Oval 21">
              <a:extLst>
                <a:ext uri="{FF2B5EF4-FFF2-40B4-BE49-F238E27FC236}">
                  <a16:creationId xmlns:a16="http://schemas.microsoft.com/office/drawing/2014/main" id="{4FE53968-502D-471D-B4DB-E59F24A6C2D9}"/>
                </a:ext>
              </a:extLst>
            </p:cNvPr>
            <p:cNvSpPr/>
            <p:nvPr/>
          </p:nvSpPr>
          <p:spPr>
            <a:xfrm>
              <a:off x="1782332" y="4293124"/>
              <a:ext cx="245025" cy="24502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7" name="Oval 22">
              <a:extLst>
                <a:ext uri="{FF2B5EF4-FFF2-40B4-BE49-F238E27FC236}">
                  <a16:creationId xmlns:a16="http://schemas.microsoft.com/office/drawing/2014/main" id="{F81D560C-42A3-44EC-8A8A-23F07F634AD6}"/>
                </a:ext>
              </a:extLst>
            </p:cNvPr>
            <p:cNvSpPr/>
            <p:nvPr/>
          </p:nvSpPr>
          <p:spPr>
            <a:xfrm>
              <a:off x="1986520" y="4642511"/>
              <a:ext cx="326700" cy="326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" name="Oval 23">
              <a:extLst>
                <a:ext uri="{FF2B5EF4-FFF2-40B4-BE49-F238E27FC236}">
                  <a16:creationId xmlns:a16="http://schemas.microsoft.com/office/drawing/2014/main" id="{3C97EB16-D3B9-45AE-BD2D-9DF2D16EC829}"/>
                </a:ext>
              </a:extLst>
            </p:cNvPr>
            <p:cNvSpPr/>
            <p:nvPr/>
          </p:nvSpPr>
          <p:spPr>
            <a:xfrm>
              <a:off x="2789658" y="4652049"/>
              <a:ext cx="251522" cy="25152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9" name="Oval 24">
              <a:extLst>
                <a:ext uri="{FF2B5EF4-FFF2-40B4-BE49-F238E27FC236}">
                  <a16:creationId xmlns:a16="http://schemas.microsoft.com/office/drawing/2014/main" id="{D9C6BA4C-7E41-4E5B-AC7B-7932B351DFA9}"/>
                </a:ext>
              </a:extLst>
            </p:cNvPr>
            <p:cNvSpPr/>
            <p:nvPr/>
          </p:nvSpPr>
          <p:spPr>
            <a:xfrm>
              <a:off x="2414281" y="4896611"/>
              <a:ext cx="280089" cy="28008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0" name="Oval 25">
              <a:extLst>
                <a:ext uri="{FF2B5EF4-FFF2-40B4-BE49-F238E27FC236}">
                  <a16:creationId xmlns:a16="http://schemas.microsoft.com/office/drawing/2014/main" id="{962D345F-0ED5-4EA9-83AB-9BCACCE99760}"/>
                </a:ext>
              </a:extLst>
            </p:cNvPr>
            <p:cNvSpPr/>
            <p:nvPr/>
          </p:nvSpPr>
          <p:spPr>
            <a:xfrm>
              <a:off x="3201952" y="4448326"/>
              <a:ext cx="251419" cy="2514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1" name="Oval 26">
              <a:extLst>
                <a:ext uri="{FF2B5EF4-FFF2-40B4-BE49-F238E27FC236}">
                  <a16:creationId xmlns:a16="http://schemas.microsoft.com/office/drawing/2014/main" id="{77BAB69D-AA24-438C-B2FD-5D9E26ADD799}"/>
                </a:ext>
              </a:extLst>
            </p:cNvPr>
            <p:cNvSpPr/>
            <p:nvPr/>
          </p:nvSpPr>
          <p:spPr>
            <a:xfrm>
              <a:off x="3636314" y="4495660"/>
              <a:ext cx="254512" cy="2545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2" name="Oval 28">
              <a:extLst>
                <a:ext uri="{FF2B5EF4-FFF2-40B4-BE49-F238E27FC236}">
                  <a16:creationId xmlns:a16="http://schemas.microsoft.com/office/drawing/2014/main" id="{345A0CF5-946D-4992-B925-CF98BC94F341}"/>
                </a:ext>
              </a:extLst>
            </p:cNvPr>
            <p:cNvSpPr/>
            <p:nvPr/>
          </p:nvSpPr>
          <p:spPr>
            <a:xfrm>
              <a:off x="7913939" y="4888410"/>
              <a:ext cx="229969" cy="22996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3" name="Oval 29">
              <a:extLst>
                <a:ext uri="{FF2B5EF4-FFF2-40B4-BE49-F238E27FC236}">
                  <a16:creationId xmlns:a16="http://schemas.microsoft.com/office/drawing/2014/main" id="{55CD153F-731E-4B66-B49A-EBE59E0ACC11}"/>
                </a:ext>
              </a:extLst>
            </p:cNvPr>
            <p:cNvSpPr/>
            <p:nvPr/>
          </p:nvSpPr>
          <p:spPr>
            <a:xfrm>
              <a:off x="8296369" y="5036655"/>
              <a:ext cx="229969" cy="22996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4" name="Oval 30">
              <a:extLst>
                <a:ext uri="{FF2B5EF4-FFF2-40B4-BE49-F238E27FC236}">
                  <a16:creationId xmlns:a16="http://schemas.microsoft.com/office/drawing/2014/main" id="{0892B1A5-D29D-4CAF-A63B-C9B232637642}"/>
                </a:ext>
              </a:extLst>
            </p:cNvPr>
            <p:cNvSpPr/>
            <p:nvPr/>
          </p:nvSpPr>
          <p:spPr>
            <a:xfrm>
              <a:off x="8709282" y="5051956"/>
              <a:ext cx="229969" cy="22996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5" name="Oval 31">
              <a:extLst>
                <a:ext uri="{FF2B5EF4-FFF2-40B4-BE49-F238E27FC236}">
                  <a16:creationId xmlns:a16="http://schemas.microsoft.com/office/drawing/2014/main" id="{E8E94F42-1EC5-48BF-B881-8E67ADCF7E7B}"/>
                </a:ext>
              </a:extLst>
            </p:cNvPr>
            <p:cNvSpPr/>
            <p:nvPr/>
          </p:nvSpPr>
          <p:spPr>
            <a:xfrm>
              <a:off x="9110395" y="4883472"/>
              <a:ext cx="229969" cy="22996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6" name="Oval 32">
              <a:extLst>
                <a:ext uri="{FF2B5EF4-FFF2-40B4-BE49-F238E27FC236}">
                  <a16:creationId xmlns:a16="http://schemas.microsoft.com/office/drawing/2014/main" id="{FBEF0819-700B-47C4-A35A-DA234BADAE20}"/>
                </a:ext>
              </a:extLst>
            </p:cNvPr>
            <p:cNvSpPr/>
            <p:nvPr/>
          </p:nvSpPr>
          <p:spPr>
            <a:xfrm>
              <a:off x="9511509" y="4714988"/>
              <a:ext cx="229969" cy="229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7" name="Oval 33">
              <a:extLst>
                <a:ext uri="{FF2B5EF4-FFF2-40B4-BE49-F238E27FC236}">
                  <a16:creationId xmlns:a16="http://schemas.microsoft.com/office/drawing/2014/main" id="{82579666-045F-4648-A470-21A99A56246B}"/>
                </a:ext>
              </a:extLst>
            </p:cNvPr>
            <p:cNvSpPr/>
            <p:nvPr/>
          </p:nvSpPr>
          <p:spPr>
            <a:xfrm>
              <a:off x="9912623" y="4740965"/>
              <a:ext cx="229969" cy="22996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8" name="Oval 34">
              <a:extLst>
                <a:ext uri="{FF2B5EF4-FFF2-40B4-BE49-F238E27FC236}">
                  <a16:creationId xmlns:a16="http://schemas.microsoft.com/office/drawing/2014/main" id="{362ACE57-EBED-4335-8FDF-B8F7C919F2D4}"/>
                </a:ext>
              </a:extLst>
            </p:cNvPr>
            <p:cNvSpPr/>
            <p:nvPr/>
          </p:nvSpPr>
          <p:spPr>
            <a:xfrm>
              <a:off x="10244048" y="4969211"/>
              <a:ext cx="229969" cy="22996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19" name="Oval 35">
              <a:extLst>
                <a:ext uri="{FF2B5EF4-FFF2-40B4-BE49-F238E27FC236}">
                  <a16:creationId xmlns:a16="http://schemas.microsoft.com/office/drawing/2014/main" id="{B406C1F8-96D5-4679-926E-E568A4798BD2}"/>
                </a:ext>
              </a:extLst>
            </p:cNvPr>
            <p:cNvSpPr/>
            <p:nvPr/>
          </p:nvSpPr>
          <p:spPr>
            <a:xfrm>
              <a:off x="10604780" y="4788587"/>
              <a:ext cx="229969" cy="22996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0" name="Oval 36">
              <a:extLst>
                <a:ext uri="{FF2B5EF4-FFF2-40B4-BE49-F238E27FC236}">
                  <a16:creationId xmlns:a16="http://schemas.microsoft.com/office/drawing/2014/main" id="{D21FE146-358B-41BC-884F-4F538BAC5686}"/>
                </a:ext>
              </a:extLst>
            </p:cNvPr>
            <p:cNvSpPr/>
            <p:nvPr/>
          </p:nvSpPr>
          <p:spPr>
            <a:xfrm>
              <a:off x="10919311" y="4536326"/>
              <a:ext cx="229969" cy="22996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037FD17C-09EE-49F8-BB8B-EDA50BE15CE7}"/>
                </a:ext>
              </a:extLst>
            </p:cNvPr>
            <p:cNvSpPr/>
            <p:nvPr/>
          </p:nvSpPr>
          <p:spPr>
            <a:xfrm>
              <a:off x="1042720" y="3461110"/>
              <a:ext cx="444675" cy="4446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50" name="Oval 53">
            <a:extLst>
              <a:ext uri="{FF2B5EF4-FFF2-40B4-BE49-F238E27FC236}">
                <a16:creationId xmlns:a16="http://schemas.microsoft.com/office/drawing/2014/main" id="{E8541D6E-A1D6-42D4-BA81-58AA67784307}"/>
              </a:ext>
            </a:extLst>
          </p:cNvPr>
          <p:cNvSpPr/>
          <p:nvPr/>
        </p:nvSpPr>
        <p:spPr>
          <a:xfrm>
            <a:off x="5787523" y="1843424"/>
            <a:ext cx="485544" cy="457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52" name="Group 68">
            <a:extLst>
              <a:ext uri="{FF2B5EF4-FFF2-40B4-BE49-F238E27FC236}">
                <a16:creationId xmlns:a16="http://schemas.microsoft.com/office/drawing/2014/main" id="{E0118E2F-20F3-46FF-859B-6F65A9157279}"/>
              </a:ext>
            </a:extLst>
          </p:cNvPr>
          <p:cNvGrpSpPr/>
          <p:nvPr/>
        </p:nvGrpSpPr>
        <p:grpSpPr>
          <a:xfrm>
            <a:off x="4895850" y="2300624"/>
            <a:ext cx="2268890" cy="2147702"/>
            <a:chOff x="4948086" y="213072"/>
            <a:chExt cx="2549181" cy="2147702"/>
          </a:xfrm>
        </p:grpSpPr>
        <p:sp>
          <p:nvSpPr>
            <p:cNvPr id="53" name="TextBox 69">
              <a:extLst>
                <a:ext uri="{FF2B5EF4-FFF2-40B4-BE49-F238E27FC236}">
                  <a16:creationId xmlns:a16="http://schemas.microsoft.com/office/drawing/2014/main" id="{96041572-2BFF-4445-A3B6-CC24A4A1692E}"/>
                </a:ext>
              </a:extLst>
            </p:cNvPr>
            <p:cNvSpPr txBox="1"/>
            <p:nvPr/>
          </p:nvSpPr>
          <p:spPr>
            <a:xfrm>
              <a:off x="4948086" y="213072"/>
              <a:ext cx="2549181" cy="514515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Track</a:t>
              </a:r>
              <a:endParaRPr lang="zh-CN" altLang="en-US" sz="2400" b="1" dirty="0">
                <a:solidFill>
                  <a:schemeClr val="accent3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54" name="TextBox 70">
              <a:extLst>
                <a:ext uri="{FF2B5EF4-FFF2-40B4-BE49-F238E27FC236}">
                  <a16:creationId xmlns:a16="http://schemas.microsoft.com/office/drawing/2014/main" id="{544CC283-73FA-4189-825D-F74EC1E31C19}"/>
                </a:ext>
              </a:extLst>
            </p:cNvPr>
            <p:cNvSpPr txBox="1">
              <a:spLocks/>
            </p:cNvSpPr>
            <p:nvPr/>
          </p:nvSpPr>
          <p:spPr>
            <a:xfrm>
              <a:off x="4948086" y="727586"/>
              <a:ext cx="2549181" cy="1633188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Tracking  the stocks, order status, and shipment status</a:t>
              </a:r>
              <a:endParaRPr lang="zh-CN" altLang="en-US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43" name="Oval 38">
            <a:extLst>
              <a:ext uri="{FF2B5EF4-FFF2-40B4-BE49-F238E27FC236}">
                <a16:creationId xmlns:a16="http://schemas.microsoft.com/office/drawing/2014/main" id="{ADCE5547-80CC-4259-B983-7933450CE9BC}"/>
              </a:ext>
            </a:extLst>
          </p:cNvPr>
          <p:cNvSpPr/>
          <p:nvPr/>
        </p:nvSpPr>
        <p:spPr>
          <a:xfrm>
            <a:off x="3667417" y="1843424"/>
            <a:ext cx="457200" cy="45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45" name="Group 71">
            <a:extLst>
              <a:ext uri="{FF2B5EF4-FFF2-40B4-BE49-F238E27FC236}">
                <a16:creationId xmlns:a16="http://schemas.microsoft.com/office/drawing/2014/main" id="{A23238DC-32E6-419B-8EE6-2FFE936C79D8}"/>
              </a:ext>
            </a:extLst>
          </p:cNvPr>
          <p:cNvGrpSpPr/>
          <p:nvPr/>
        </p:nvGrpSpPr>
        <p:grpSpPr>
          <a:xfrm>
            <a:off x="2827413" y="2300624"/>
            <a:ext cx="2136440" cy="2147702"/>
            <a:chOff x="4948086" y="213072"/>
            <a:chExt cx="2549181" cy="2147702"/>
          </a:xfrm>
        </p:grpSpPr>
        <p:sp>
          <p:nvSpPr>
            <p:cNvPr id="46" name="TextBox 72">
              <a:extLst>
                <a:ext uri="{FF2B5EF4-FFF2-40B4-BE49-F238E27FC236}">
                  <a16:creationId xmlns:a16="http://schemas.microsoft.com/office/drawing/2014/main" id="{F7C3F848-C498-489A-BBBA-8332AF7AA345}"/>
                </a:ext>
              </a:extLst>
            </p:cNvPr>
            <p:cNvSpPr txBox="1"/>
            <p:nvPr/>
          </p:nvSpPr>
          <p:spPr>
            <a:xfrm>
              <a:off x="4948086" y="213072"/>
              <a:ext cx="2549181" cy="514515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Maintain</a:t>
              </a:r>
              <a:endParaRPr lang="zh-CN" altLang="en-US" sz="2400" b="1" dirty="0">
                <a:solidFill>
                  <a:schemeClr val="accent2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7" name="TextBox 73">
              <a:extLst>
                <a:ext uri="{FF2B5EF4-FFF2-40B4-BE49-F238E27FC236}">
                  <a16:creationId xmlns:a16="http://schemas.microsoft.com/office/drawing/2014/main" id="{5D908C38-5FDA-4E00-9878-AD4362368E38}"/>
                </a:ext>
              </a:extLst>
            </p:cNvPr>
            <p:cNvSpPr txBox="1">
              <a:spLocks/>
            </p:cNvSpPr>
            <p:nvPr/>
          </p:nvSpPr>
          <p:spPr>
            <a:xfrm>
              <a:off x="5139476" y="727585"/>
              <a:ext cx="2148647" cy="1633189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Maintaining the information on all products in the inventory</a:t>
              </a:r>
              <a:endParaRPr lang="zh-CN" altLang="en-US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24" name="Oval 43">
            <a:extLst>
              <a:ext uri="{FF2B5EF4-FFF2-40B4-BE49-F238E27FC236}">
                <a16:creationId xmlns:a16="http://schemas.microsoft.com/office/drawing/2014/main" id="{C56A31B4-649B-4131-82A8-CF081C281F6E}"/>
              </a:ext>
            </a:extLst>
          </p:cNvPr>
          <p:cNvSpPr/>
          <p:nvPr/>
        </p:nvSpPr>
        <p:spPr>
          <a:xfrm>
            <a:off x="1466914" y="1843424"/>
            <a:ext cx="4572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5" name="Freeform: Shape 44">
            <a:extLst>
              <a:ext uri="{FF2B5EF4-FFF2-40B4-BE49-F238E27FC236}">
                <a16:creationId xmlns:a16="http://schemas.microsoft.com/office/drawing/2014/main" id="{4ACC77B3-41C7-4EE9-BA1A-C3F16ECA1626}"/>
              </a:ext>
            </a:extLst>
          </p:cNvPr>
          <p:cNvSpPr>
            <a:spLocks/>
          </p:cNvSpPr>
          <p:nvPr/>
        </p:nvSpPr>
        <p:spPr bwMode="auto">
          <a:xfrm>
            <a:off x="1575967" y="1952477"/>
            <a:ext cx="239094" cy="239094"/>
          </a:xfrm>
          <a:custGeom>
            <a:avLst/>
            <a:gdLst>
              <a:gd name="T0" fmla="*/ 347 w 376"/>
              <a:gd name="T1" fmla="*/ 284 h 376"/>
              <a:gd name="T2" fmla="*/ 347 w 376"/>
              <a:gd name="T3" fmla="*/ 238 h 376"/>
              <a:gd name="T4" fmla="*/ 278 w 376"/>
              <a:gd name="T5" fmla="*/ 169 h 376"/>
              <a:gd name="T6" fmla="*/ 238 w 376"/>
              <a:gd name="T7" fmla="*/ 169 h 376"/>
              <a:gd name="T8" fmla="*/ 207 w 376"/>
              <a:gd name="T9" fmla="*/ 148 h 376"/>
              <a:gd name="T10" fmla="*/ 207 w 376"/>
              <a:gd name="T11" fmla="*/ 92 h 376"/>
              <a:gd name="T12" fmla="*/ 236 w 376"/>
              <a:gd name="T13" fmla="*/ 48 h 376"/>
              <a:gd name="T14" fmla="*/ 188 w 376"/>
              <a:gd name="T15" fmla="*/ 0 h 376"/>
              <a:gd name="T16" fmla="*/ 140 w 376"/>
              <a:gd name="T17" fmla="*/ 48 h 376"/>
              <a:gd name="T18" fmla="*/ 169 w 376"/>
              <a:gd name="T19" fmla="*/ 92 h 376"/>
              <a:gd name="T20" fmla="*/ 169 w 376"/>
              <a:gd name="T21" fmla="*/ 148 h 376"/>
              <a:gd name="T22" fmla="*/ 138 w 376"/>
              <a:gd name="T23" fmla="*/ 169 h 376"/>
              <a:gd name="T24" fmla="*/ 98 w 376"/>
              <a:gd name="T25" fmla="*/ 169 h 376"/>
              <a:gd name="T26" fmla="*/ 29 w 376"/>
              <a:gd name="T27" fmla="*/ 238 h 376"/>
              <a:gd name="T28" fmla="*/ 29 w 376"/>
              <a:gd name="T29" fmla="*/ 284 h 376"/>
              <a:gd name="T30" fmla="*/ 0 w 376"/>
              <a:gd name="T31" fmla="*/ 328 h 376"/>
              <a:gd name="T32" fmla="*/ 48 w 376"/>
              <a:gd name="T33" fmla="*/ 376 h 376"/>
              <a:gd name="T34" fmla="*/ 96 w 376"/>
              <a:gd name="T35" fmla="*/ 328 h 376"/>
              <a:gd name="T36" fmla="*/ 67 w 376"/>
              <a:gd name="T37" fmla="*/ 284 h 376"/>
              <a:gd name="T38" fmla="*/ 67 w 376"/>
              <a:gd name="T39" fmla="*/ 238 h 376"/>
              <a:gd name="T40" fmla="*/ 98 w 376"/>
              <a:gd name="T41" fmla="*/ 207 h 376"/>
              <a:gd name="T42" fmla="*/ 138 w 376"/>
              <a:gd name="T43" fmla="*/ 207 h 376"/>
              <a:gd name="T44" fmla="*/ 169 w 376"/>
              <a:gd name="T45" fmla="*/ 202 h 376"/>
              <a:gd name="T46" fmla="*/ 169 w 376"/>
              <a:gd name="T47" fmla="*/ 284 h 376"/>
              <a:gd name="T48" fmla="*/ 140 w 376"/>
              <a:gd name="T49" fmla="*/ 328 h 376"/>
              <a:gd name="T50" fmla="*/ 188 w 376"/>
              <a:gd name="T51" fmla="*/ 376 h 376"/>
              <a:gd name="T52" fmla="*/ 236 w 376"/>
              <a:gd name="T53" fmla="*/ 328 h 376"/>
              <a:gd name="T54" fmla="*/ 207 w 376"/>
              <a:gd name="T55" fmla="*/ 284 h 376"/>
              <a:gd name="T56" fmla="*/ 207 w 376"/>
              <a:gd name="T57" fmla="*/ 202 h 376"/>
              <a:gd name="T58" fmla="*/ 238 w 376"/>
              <a:gd name="T59" fmla="*/ 207 h 376"/>
              <a:gd name="T60" fmla="*/ 278 w 376"/>
              <a:gd name="T61" fmla="*/ 207 h 376"/>
              <a:gd name="T62" fmla="*/ 309 w 376"/>
              <a:gd name="T63" fmla="*/ 238 h 376"/>
              <a:gd name="T64" fmla="*/ 309 w 376"/>
              <a:gd name="T65" fmla="*/ 284 h 376"/>
              <a:gd name="T66" fmla="*/ 280 w 376"/>
              <a:gd name="T67" fmla="*/ 328 h 376"/>
              <a:gd name="T68" fmla="*/ 328 w 376"/>
              <a:gd name="T69" fmla="*/ 376 h 376"/>
              <a:gd name="T70" fmla="*/ 376 w 376"/>
              <a:gd name="T71" fmla="*/ 328 h 376"/>
              <a:gd name="T72" fmla="*/ 347 w 376"/>
              <a:gd name="T73" fmla="*/ 284 h 376"/>
              <a:gd name="T74" fmla="*/ 75 w 376"/>
              <a:gd name="T75" fmla="*/ 328 h 376"/>
              <a:gd name="T76" fmla="*/ 48 w 376"/>
              <a:gd name="T77" fmla="*/ 356 h 376"/>
              <a:gd name="T78" fmla="*/ 20 w 376"/>
              <a:gd name="T79" fmla="*/ 328 h 376"/>
              <a:gd name="T80" fmla="*/ 48 w 376"/>
              <a:gd name="T81" fmla="*/ 300 h 376"/>
              <a:gd name="T82" fmla="*/ 75 w 376"/>
              <a:gd name="T83" fmla="*/ 328 h 376"/>
              <a:gd name="T84" fmla="*/ 160 w 376"/>
              <a:gd name="T85" fmla="*/ 48 h 376"/>
              <a:gd name="T86" fmla="*/ 188 w 376"/>
              <a:gd name="T87" fmla="*/ 20 h 376"/>
              <a:gd name="T88" fmla="*/ 215 w 376"/>
              <a:gd name="T89" fmla="*/ 48 h 376"/>
              <a:gd name="T90" fmla="*/ 188 w 376"/>
              <a:gd name="T91" fmla="*/ 76 h 376"/>
              <a:gd name="T92" fmla="*/ 160 w 376"/>
              <a:gd name="T93" fmla="*/ 48 h 376"/>
              <a:gd name="T94" fmla="*/ 215 w 376"/>
              <a:gd name="T95" fmla="*/ 328 h 376"/>
              <a:gd name="T96" fmla="*/ 188 w 376"/>
              <a:gd name="T97" fmla="*/ 356 h 376"/>
              <a:gd name="T98" fmla="*/ 160 w 376"/>
              <a:gd name="T99" fmla="*/ 328 h 376"/>
              <a:gd name="T100" fmla="*/ 188 w 376"/>
              <a:gd name="T101" fmla="*/ 300 h 376"/>
              <a:gd name="T102" fmla="*/ 215 w 376"/>
              <a:gd name="T103" fmla="*/ 328 h 376"/>
              <a:gd name="T104" fmla="*/ 328 w 376"/>
              <a:gd name="T105" fmla="*/ 356 h 376"/>
              <a:gd name="T106" fmla="*/ 300 w 376"/>
              <a:gd name="T107" fmla="*/ 328 h 376"/>
              <a:gd name="T108" fmla="*/ 328 w 376"/>
              <a:gd name="T109" fmla="*/ 300 h 376"/>
              <a:gd name="T110" fmla="*/ 355 w 376"/>
              <a:gd name="T111" fmla="*/ 328 h 376"/>
              <a:gd name="T112" fmla="*/ 328 w 376"/>
              <a:gd name="T113" fmla="*/ 35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76" h="376">
                <a:moveTo>
                  <a:pt x="347" y="284"/>
                </a:moveTo>
                <a:cubicBezTo>
                  <a:pt x="347" y="238"/>
                  <a:pt x="347" y="238"/>
                  <a:pt x="347" y="238"/>
                </a:cubicBezTo>
                <a:cubicBezTo>
                  <a:pt x="347" y="210"/>
                  <a:pt x="328" y="169"/>
                  <a:pt x="278" y="169"/>
                </a:cubicBezTo>
                <a:cubicBezTo>
                  <a:pt x="238" y="169"/>
                  <a:pt x="238" y="169"/>
                  <a:pt x="238" y="169"/>
                </a:cubicBezTo>
                <a:cubicBezTo>
                  <a:pt x="210" y="169"/>
                  <a:pt x="207" y="155"/>
                  <a:pt x="207" y="148"/>
                </a:cubicBezTo>
                <a:cubicBezTo>
                  <a:pt x="207" y="92"/>
                  <a:pt x="207" y="92"/>
                  <a:pt x="207" y="92"/>
                </a:cubicBezTo>
                <a:cubicBezTo>
                  <a:pt x="224" y="85"/>
                  <a:pt x="236" y="68"/>
                  <a:pt x="236" y="48"/>
                </a:cubicBezTo>
                <a:cubicBezTo>
                  <a:pt x="236" y="21"/>
                  <a:pt x="214" y="0"/>
                  <a:pt x="188" y="0"/>
                </a:cubicBezTo>
                <a:cubicBezTo>
                  <a:pt x="161" y="0"/>
                  <a:pt x="140" y="21"/>
                  <a:pt x="140" y="48"/>
                </a:cubicBezTo>
                <a:cubicBezTo>
                  <a:pt x="140" y="68"/>
                  <a:pt x="152" y="85"/>
                  <a:pt x="169" y="92"/>
                </a:cubicBezTo>
                <a:cubicBezTo>
                  <a:pt x="169" y="148"/>
                  <a:pt x="169" y="148"/>
                  <a:pt x="169" y="148"/>
                </a:cubicBezTo>
                <a:cubicBezTo>
                  <a:pt x="169" y="153"/>
                  <a:pt x="167" y="169"/>
                  <a:pt x="138" y="169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47" y="169"/>
                  <a:pt x="29" y="210"/>
                  <a:pt x="29" y="238"/>
                </a:cubicBezTo>
                <a:cubicBezTo>
                  <a:pt x="29" y="284"/>
                  <a:pt x="29" y="284"/>
                  <a:pt x="29" y="284"/>
                </a:cubicBezTo>
                <a:cubicBezTo>
                  <a:pt x="12" y="291"/>
                  <a:pt x="0" y="308"/>
                  <a:pt x="0" y="328"/>
                </a:cubicBezTo>
                <a:cubicBezTo>
                  <a:pt x="0" y="354"/>
                  <a:pt x="21" y="376"/>
                  <a:pt x="48" y="376"/>
                </a:cubicBezTo>
                <a:cubicBezTo>
                  <a:pt x="74" y="376"/>
                  <a:pt x="96" y="354"/>
                  <a:pt x="96" y="328"/>
                </a:cubicBezTo>
                <a:cubicBezTo>
                  <a:pt x="96" y="308"/>
                  <a:pt x="84" y="291"/>
                  <a:pt x="67" y="284"/>
                </a:cubicBezTo>
                <a:cubicBezTo>
                  <a:pt x="67" y="238"/>
                  <a:pt x="67" y="238"/>
                  <a:pt x="67" y="238"/>
                </a:cubicBezTo>
                <a:cubicBezTo>
                  <a:pt x="67" y="233"/>
                  <a:pt x="68" y="207"/>
                  <a:pt x="9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50" y="207"/>
                  <a:pt x="160" y="205"/>
                  <a:pt x="169" y="202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52" y="291"/>
                  <a:pt x="140" y="308"/>
                  <a:pt x="140" y="328"/>
                </a:cubicBezTo>
                <a:cubicBezTo>
                  <a:pt x="140" y="354"/>
                  <a:pt x="161" y="376"/>
                  <a:pt x="188" y="376"/>
                </a:cubicBezTo>
                <a:cubicBezTo>
                  <a:pt x="214" y="376"/>
                  <a:pt x="236" y="354"/>
                  <a:pt x="236" y="328"/>
                </a:cubicBezTo>
                <a:cubicBezTo>
                  <a:pt x="236" y="308"/>
                  <a:pt x="224" y="291"/>
                  <a:pt x="207" y="284"/>
                </a:cubicBezTo>
                <a:cubicBezTo>
                  <a:pt x="207" y="202"/>
                  <a:pt x="207" y="202"/>
                  <a:pt x="207" y="202"/>
                </a:cubicBezTo>
                <a:cubicBezTo>
                  <a:pt x="215" y="205"/>
                  <a:pt x="226" y="207"/>
                  <a:pt x="238" y="207"/>
                </a:cubicBezTo>
                <a:cubicBezTo>
                  <a:pt x="278" y="207"/>
                  <a:pt x="278" y="207"/>
                  <a:pt x="278" y="207"/>
                </a:cubicBezTo>
                <a:cubicBezTo>
                  <a:pt x="306" y="207"/>
                  <a:pt x="309" y="231"/>
                  <a:pt x="309" y="238"/>
                </a:cubicBezTo>
                <a:cubicBezTo>
                  <a:pt x="309" y="284"/>
                  <a:pt x="309" y="284"/>
                  <a:pt x="309" y="284"/>
                </a:cubicBezTo>
                <a:cubicBezTo>
                  <a:pt x="292" y="291"/>
                  <a:pt x="280" y="308"/>
                  <a:pt x="280" y="328"/>
                </a:cubicBezTo>
                <a:cubicBezTo>
                  <a:pt x="280" y="354"/>
                  <a:pt x="301" y="376"/>
                  <a:pt x="328" y="376"/>
                </a:cubicBezTo>
                <a:cubicBezTo>
                  <a:pt x="354" y="376"/>
                  <a:pt x="376" y="354"/>
                  <a:pt x="376" y="328"/>
                </a:cubicBezTo>
                <a:cubicBezTo>
                  <a:pt x="376" y="308"/>
                  <a:pt x="364" y="291"/>
                  <a:pt x="347" y="284"/>
                </a:cubicBezTo>
                <a:close/>
                <a:moveTo>
                  <a:pt x="75" y="328"/>
                </a:moveTo>
                <a:cubicBezTo>
                  <a:pt x="75" y="343"/>
                  <a:pt x="63" y="356"/>
                  <a:pt x="48" y="356"/>
                </a:cubicBezTo>
                <a:cubicBezTo>
                  <a:pt x="32" y="356"/>
                  <a:pt x="20" y="343"/>
                  <a:pt x="20" y="328"/>
                </a:cubicBezTo>
                <a:cubicBezTo>
                  <a:pt x="20" y="313"/>
                  <a:pt x="32" y="300"/>
                  <a:pt x="48" y="300"/>
                </a:cubicBezTo>
                <a:cubicBezTo>
                  <a:pt x="63" y="300"/>
                  <a:pt x="75" y="313"/>
                  <a:pt x="75" y="328"/>
                </a:cubicBezTo>
                <a:close/>
                <a:moveTo>
                  <a:pt x="160" y="48"/>
                </a:moveTo>
                <a:cubicBezTo>
                  <a:pt x="160" y="33"/>
                  <a:pt x="172" y="20"/>
                  <a:pt x="188" y="20"/>
                </a:cubicBezTo>
                <a:cubicBezTo>
                  <a:pt x="203" y="20"/>
                  <a:pt x="215" y="33"/>
                  <a:pt x="215" y="48"/>
                </a:cubicBezTo>
                <a:cubicBezTo>
                  <a:pt x="215" y="63"/>
                  <a:pt x="203" y="76"/>
                  <a:pt x="188" y="76"/>
                </a:cubicBezTo>
                <a:cubicBezTo>
                  <a:pt x="172" y="76"/>
                  <a:pt x="160" y="63"/>
                  <a:pt x="160" y="48"/>
                </a:cubicBezTo>
                <a:close/>
                <a:moveTo>
                  <a:pt x="215" y="328"/>
                </a:moveTo>
                <a:cubicBezTo>
                  <a:pt x="215" y="343"/>
                  <a:pt x="203" y="356"/>
                  <a:pt x="188" y="356"/>
                </a:cubicBezTo>
                <a:cubicBezTo>
                  <a:pt x="172" y="356"/>
                  <a:pt x="160" y="343"/>
                  <a:pt x="160" y="328"/>
                </a:cubicBezTo>
                <a:cubicBezTo>
                  <a:pt x="160" y="313"/>
                  <a:pt x="172" y="300"/>
                  <a:pt x="188" y="300"/>
                </a:cubicBezTo>
                <a:cubicBezTo>
                  <a:pt x="203" y="300"/>
                  <a:pt x="215" y="313"/>
                  <a:pt x="215" y="328"/>
                </a:cubicBezTo>
                <a:close/>
                <a:moveTo>
                  <a:pt x="328" y="356"/>
                </a:moveTo>
                <a:cubicBezTo>
                  <a:pt x="312" y="356"/>
                  <a:pt x="300" y="343"/>
                  <a:pt x="300" y="328"/>
                </a:cubicBezTo>
                <a:cubicBezTo>
                  <a:pt x="300" y="313"/>
                  <a:pt x="312" y="300"/>
                  <a:pt x="328" y="300"/>
                </a:cubicBezTo>
                <a:cubicBezTo>
                  <a:pt x="343" y="300"/>
                  <a:pt x="355" y="313"/>
                  <a:pt x="355" y="328"/>
                </a:cubicBezTo>
                <a:cubicBezTo>
                  <a:pt x="355" y="343"/>
                  <a:pt x="343" y="356"/>
                  <a:pt x="328" y="3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26" name="Group 74">
            <a:extLst>
              <a:ext uri="{FF2B5EF4-FFF2-40B4-BE49-F238E27FC236}">
                <a16:creationId xmlns:a16="http://schemas.microsoft.com/office/drawing/2014/main" id="{5174DE4F-689E-47C3-99C2-23EEB68557E0}"/>
              </a:ext>
            </a:extLst>
          </p:cNvPr>
          <p:cNvGrpSpPr/>
          <p:nvPr/>
        </p:nvGrpSpPr>
        <p:grpSpPr>
          <a:xfrm>
            <a:off x="626526" y="2300624"/>
            <a:ext cx="2136440" cy="2166164"/>
            <a:chOff x="4948086" y="213072"/>
            <a:chExt cx="2549181" cy="2166164"/>
          </a:xfrm>
        </p:grpSpPr>
        <p:sp>
          <p:nvSpPr>
            <p:cNvPr id="41" name="TextBox 75">
              <a:extLst>
                <a:ext uri="{FF2B5EF4-FFF2-40B4-BE49-F238E27FC236}">
                  <a16:creationId xmlns:a16="http://schemas.microsoft.com/office/drawing/2014/main" id="{9B0137DB-423C-44F3-8B54-8B5E17F48B39}"/>
                </a:ext>
              </a:extLst>
            </p:cNvPr>
            <p:cNvSpPr txBox="1"/>
            <p:nvPr/>
          </p:nvSpPr>
          <p:spPr>
            <a:xfrm>
              <a:off x="4948086" y="213072"/>
              <a:ext cx="2549181" cy="514515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Record</a:t>
              </a:r>
              <a:endParaRPr lang="zh-CN" altLang="en-US" sz="2400" b="1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2" name="TextBox 76">
              <a:extLst>
                <a:ext uri="{FF2B5EF4-FFF2-40B4-BE49-F238E27FC236}">
                  <a16:creationId xmlns:a16="http://schemas.microsoft.com/office/drawing/2014/main" id="{D9A0E15A-FBA5-41AF-9689-9F77793BC57F}"/>
                </a:ext>
              </a:extLst>
            </p:cNvPr>
            <p:cNvSpPr txBox="1">
              <a:spLocks/>
            </p:cNvSpPr>
            <p:nvPr/>
          </p:nvSpPr>
          <p:spPr>
            <a:xfrm>
              <a:off x="4948086" y="727586"/>
              <a:ext cx="2549181" cy="1651650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Recording each product’s information in a warehouse</a:t>
              </a:r>
              <a:endParaRPr lang="zh-CN" altLang="en-US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36" name="Oval 50">
            <a:extLst>
              <a:ext uri="{FF2B5EF4-FFF2-40B4-BE49-F238E27FC236}">
                <a16:creationId xmlns:a16="http://schemas.microsoft.com/office/drawing/2014/main" id="{7CF93361-E7CA-4F6A-A3DC-1A9B5B60FE3B}"/>
              </a:ext>
            </a:extLst>
          </p:cNvPr>
          <p:cNvSpPr/>
          <p:nvPr/>
        </p:nvSpPr>
        <p:spPr>
          <a:xfrm>
            <a:off x="8069831" y="1843424"/>
            <a:ext cx="457200" cy="457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38" name="Group 77">
            <a:extLst>
              <a:ext uri="{FF2B5EF4-FFF2-40B4-BE49-F238E27FC236}">
                <a16:creationId xmlns:a16="http://schemas.microsoft.com/office/drawing/2014/main" id="{C3C2F4AD-EAEB-4453-A92C-37BEA2D11354}"/>
              </a:ext>
            </a:extLst>
          </p:cNvPr>
          <p:cNvGrpSpPr/>
          <p:nvPr/>
        </p:nvGrpSpPr>
        <p:grpSpPr>
          <a:xfrm>
            <a:off x="7229187" y="2300624"/>
            <a:ext cx="2136440" cy="2166164"/>
            <a:chOff x="4948086" y="213072"/>
            <a:chExt cx="2549181" cy="2166164"/>
          </a:xfrm>
        </p:grpSpPr>
        <p:sp>
          <p:nvSpPr>
            <p:cNvPr id="39" name="TextBox 78">
              <a:extLst>
                <a:ext uri="{FF2B5EF4-FFF2-40B4-BE49-F238E27FC236}">
                  <a16:creationId xmlns:a16="http://schemas.microsoft.com/office/drawing/2014/main" id="{F5739E98-EF87-4CB3-86C9-E3E77B426916}"/>
                </a:ext>
              </a:extLst>
            </p:cNvPr>
            <p:cNvSpPr txBox="1"/>
            <p:nvPr/>
          </p:nvSpPr>
          <p:spPr>
            <a:xfrm>
              <a:off x="4948086" y="213072"/>
              <a:ext cx="2549181" cy="514515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4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Produce</a:t>
              </a:r>
              <a:endParaRPr lang="zh-CN" altLang="en-US" sz="2400" b="1" dirty="0">
                <a:solidFill>
                  <a:schemeClr val="accent4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40" name="TextBox 79">
              <a:extLst>
                <a:ext uri="{FF2B5EF4-FFF2-40B4-BE49-F238E27FC236}">
                  <a16:creationId xmlns:a16="http://schemas.microsoft.com/office/drawing/2014/main" id="{A9F224B7-6045-46D8-95D5-7C4F5E8BD2C7}"/>
                </a:ext>
              </a:extLst>
            </p:cNvPr>
            <p:cNvSpPr txBox="1">
              <a:spLocks/>
            </p:cNvSpPr>
            <p:nvPr/>
          </p:nvSpPr>
          <p:spPr>
            <a:xfrm>
              <a:off x="4948086" y="727586"/>
              <a:ext cx="2549181" cy="1651650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Producing the final reports of orders and shipments</a:t>
              </a:r>
              <a:endParaRPr lang="zh-CN" altLang="en-US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29" name="Oval 4">
            <a:extLst>
              <a:ext uri="{FF2B5EF4-FFF2-40B4-BE49-F238E27FC236}">
                <a16:creationId xmlns:a16="http://schemas.microsoft.com/office/drawing/2014/main" id="{8D38B094-5FCD-451C-B431-0F9643BEEA6F}"/>
              </a:ext>
            </a:extLst>
          </p:cNvPr>
          <p:cNvSpPr/>
          <p:nvPr/>
        </p:nvSpPr>
        <p:spPr>
          <a:xfrm>
            <a:off x="10301619" y="1843424"/>
            <a:ext cx="457200" cy="4636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31" name="Group 80">
            <a:extLst>
              <a:ext uri="{FF2B5EF4-FFF2-40B4-BE49-F238E27FC236}">
                <a16:creationId xmlns:a16="http://schemas.microsoft.com/office/drawing/2014/main" id="{41399FA0-202C-470D-977C-504CC2C60421}"/>
              </a:ext>
            </a:extLst>
          </p:cNvPr>
          <p:cNvGrpSpPr/>
          <p:nvPr/>
        </p:nvGrpSpPr>
        <p:grpSpPr>
          <a:xfrm>
            <a:off x="9430074" y="2307046"/>
            <a:ext cx="2136440" cy="2312038"/>
            <a:chOff x="4948086" y="213072"/>
            <a:chExt cx="2549181" cy="2280010"/>
          </a:xfrm>
        </p:grpSpPr>
        <p:sp>
          <p:nvSpPr>
            <p:cNvPr id="32" name="TextBox 81">
              <a:extLst>
                <a:ext uri="{FF2B5EF4-FFF2-40B4-BE49-F238E27FC236}">
                  <a16:creationId xmlns:a16="http://schemas.microsoft.com/office/drawing/2014/main" id="{413401DC-2041-4C93-BB31-14D5C1F90B96}"/>
                </a:ext>
              </a:extLst>
            </p:cNvPr>
            <p:cNvSpPr txBox="1"/>
            <p:nvPr/>
          </p:nvSpPr>
          <p:spPr>
            <a:xfrm>
              <a:off x="4948086" y="213072"/>
              <a:ext cx="2549181" cy="514515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5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Update</a:t>
              </a:r>
              <a:endParaRPr lang="zh-CN" altLang="en-US" sz="2400" b="1" dirty="0">
                <a:solidFill>
                  <a:schemeClr val="accent5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33" name="TextBox 82">
              <a:extLst>
                <a:ext uri="{FF2B5EF4-FFF2-40B4-BE49-F238E27FC236}">
                  <a16:creationId xmlns:a16="http://schemas.microsoft.com/office/drawing/2014/main" id="{777F2556-424D-441A-A237-8CACE262B79A}"/>
                </a:ext>
              </a:extLst>
            </p:cNvPr>
            <p:cNvSpPr txBox="1">
              <a:spLocks/>
            </p:cNvSpPr>
            <p:nvPr/>
          </p:nvSpPr>
          <p:spPr>
            <a:xfrm>
              <a:off x="4948086" y="727586"/>
              <a:ext cx="2549181" cy="1765496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 fontScale="92500"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Updating the information and reduction of product obsolescence and decay</a:t>
              </a:r>
              <a:endParaRPr lang="zh-CN" altLang="en-US" dirty="0">
                <a:solidFill>
                  <a:schemeClr val="dk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3" name="矩形 1">
            <a:extLst>
              <a:ext uri="{FF2B5EF4-FFF2-40B4-BE49-F238E27FC236}">
                <a16:creationId xmlns:a16="http://schemas.microsoft.com/office/drawing/2014/main" id="{E2DEA385-B1BE-942B-3BD5-1EF145CDD6BC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69" name="文本框 2">
            <a:extLst>
              <a:ext uri="{FF2B5EF4-FFF2-40B4-BE49-F238E27FC236}">
                <a16:creationId xmlns:a16="http://schemas.microsoft.com/office/drawing/2014/main" id="{F0F77749-0643-91B7-C800-940DA4378602}"/>
              </a:ext>
            </a:extLst>
          </p:cNvPr>
          <p:cNvSpPr txBox="1"/>
          <p:nvPr/>
        </p:nvSpPr>
        <p:spPr>
          <a:xfrm>
            <a:off x="373954" y="39669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Project Overview - Functions</a:t>
            </a:r>
          </a:p>
        </p:txBody>
      </p:sp>
      <p:sp>
        <p:nvSpPr>
          <p:cNvPr id="71" name="Freeform: Shape 51">
            <a:extLst>
              <a:ext uri="{FF2B5EF4-FFF2-40B4-BE49-F238E27FC236}">
                <a16:creationId xmlns:a16="http://schemas.microsoft.com/office/drawing/2014/main" id="{D453A527-13C2-21D2-82D3-CCA3B30B8067}"/>
              </a:ext>
            </a:extLst>
          </p:cNvPr>
          <p:cNvSpPr>
            <a:spLocks/>
          </p:cNvSpPr>
          <p:nvPr/>
        </p:nvSpPr>
        <p:spPr bwMode="auto">
          <a:xfrm>
            <a:off x="10421018" y="1966745"/>
            <a:ext cx="218401" cy="218109"/>
          </a:xfrm>
          <a:custGeom>
            <a:avLst/>
            <a:gdLst>
              <a:gd name="T0" fmla="*/ 287 w 316"/>
              <a:gd name="T1" fmla="*/ 29 h 316"/>
              <a:gd name="T2" fmla="*/ 236 w 316"/>
              <a:gd name="T3" fmla="*/ 4 h 316"/>
              <a:gd name="T4" fmla="*/ 135 w 316"/>
              <a:gd name="T5" fmla="*/ 105 h 316"/>
              <a:gd name="T6" fmla="*/ 20 w 316"/>
              <a:gd name="T7" fmla="*/ 221 h 316"/>
              <a:gd name="T8" fmla="*/ 0 w 316"/>
              <a:gd name="T9" fmla="*/ 316 h 316"/>
              <a:gd name="T10" fmla="*/ 95 w 316"/>
              <a:gd name="T11" fmla="*/ 296 h 316"/>
              <a:gd name="T12" fmla="*/ 210 w 316"/>
              <a:gd name="T13" fmla="*/ 180 h 316"/>
              <a:gd name="T14" fmla="*/ 312 w 316"/>
              <a:gd name="T15" fmla="*/ 79 h 316"/>
              <a:gd name="T16" fmla="*/ 287 w 316"/>
              <a:gd name="T17" fmla="*/ 29 h 316"/>
              <a:gd name="T18" fmla="*/ 89 w 316"/>
              <a:gd name="T19" fmla="*/ 284 h 316"/>
              <a:gd name="T20" fmla="*/ 57 w 316"/>
              <a:gd name="T21" fmla="*/ 291 h 316"/>
              <a:gd name="T22" fmla="*/ 43 w 316"/>
              <a:gd name="T23" fmla="*/ 273 h 316"/>
              <a:gd name="T24" fmla="*/ 24 w 316"/>
              <a:gd name="T25" fmla="*/ 259 h 316"/>
              <a:gd name="T26" fmla="*/ 31 w 316"/>
              <a:gd name="T27" fmla="*/ 226 h 316"/>
              <a:gd name="T28" fmla="*/ 41 w 316"/>
              <a:gd name="T29" fmla="*/ 217 h 316"/>
              <a:gd name="T30" fmla="*/ 78 w 316"/>
              <a:gd name="T31" fmla="*/ 237 h 316"/>
              <a:gd name="T32" fmla="*/ 99 w 316"/>
              <a:gd name="T33" fmla="*/ 275 h 316"/>
              <a:gd name="T34" fmla="*/ 89 w 316"/>
              <a:gd name="T35" fmla="*/ 284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6" h="316">
                <a:moveTo>
                  <a:pt x="287" y="29"/>
                </a:moveTo>
                <a:cubicBezTo>
                  <a:pt x="258" y="0"/>
                  <a:pt x="236" y="4"/>
                  <a:pt x="236" y="4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20" y="221"/>
                  <a:pt x="20" y="221"/>
                  <a:pt x="20" y="221"/>
                </a:cubicBezTo>
                <a:cubicBezTo>
                  <a:pt x="0" y="316"/>
                  <a:pt x="0" y="316"/>
                  <a:pt x="0" y="316"/>
                </a:cubicBezTo>
                <a:cubicBezTo>
                  <a:pt x="95" y="296"/>
                  <a:pt x="95" y="296"/>
                  <a:pt x="95" y="296"/>
                </a:cubicBezTo>
                <a:cubicBezTo>
                  <a:pt x="210" y="180"/>
                  <a:pt x="210" y="180"/>
                  <a:pt x="210" y="180"/>
                </a:cubicBezTo>
                <a:cubicBezTo>
                  <a:pt x="312" y="79"/>
                  <a:pt x="312" y="79"/>
                  <a:pt x="312" y="79"/>
                </a:cubicBezTo>
                <a:cubicBezTo>
                  <a:pt x="312" y="79"/>
                  <a:pt x="316" y="58"/>
                  <a:pt x="287" y="29"/>
                </a:cubicBezTo>
                <a:close/>
                <a:moveTo>
                  <a:pt x="89" y="284"/>
                </a:moveTo>
                <a:cubicBezTo>
                  <a:pt x="57" y="291"/>
                  <a:pt x="57" y="291"/>
                  <a:pt x="57" y="291"/>
                </a:cubicBezTo>
                <a:cubicBezTo>
                  <a:pt x="54" y="285"/>
                  <a:pt x="50" y="280"/>
                  <a:pt x="43" y="273"/>
                </a:cubicBezTo>
                <a:cubicBezTo>
                  <a:pt x="36" y="266"/>
                  <a:pt x="30" y="262"/>
                  <a:pt x="24" y="259"/>
                </a:cubicBezTo>
                <a:cubicBezTo>
                  <a:pt x="31" y="226"/>
                  <a:pt x="31" y="226"/>
                  <a:pt x="31" y="226"/>
                </a:cubicBezTo>
                <a:cubicBezTo>
                  <a:pt x="41" y="217"/>
                  <a:pt x="41" y="217"/>
                  <a:pt x="41" y="217"/>
                </a:cubicBezTo>
                <a:cubicBezTo>
                  <a:pt x="41" y="217"/>
                  <a:pt x="58" y="217"/>
                  <a:pt x="78" y="237"/>
                </a:cubicBezTo>
                <a:cubicBezTo>
                  <a:pt x="98" y="257"/>
                  <a:pt x="99" y="275"/>
                  <a:pt x="99" y="275"/>
                </a:cubicBezTo>
                <a:lnTo>
                  <a:pt x="89" y="2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800"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grpSp>
        <p:nvGrpSpPr>
          <p:cNvPr id="77" name="Group 54">
            <a:extLst>
              <a:ext uri="{FF2B5EF4-FFF2-40B4-BE49-F238E27FC236}">
                <a16:creationId xmlns:a16="http://schemas.microsoft.com/office/drawing/2014/main" id="{DF41FFC7-73E6-6697-946F-1C4011B32339}"/>
              </a:ext>
            </a:extLst>
          </p:cNvPr>
          <p:cNvGrpSpPr/>
          <p:nvPr/>
        </p:nvGrpSpPr>
        <p:grpSpPr>
          <a:xfrm>
            <a:off x="8191242" y="2010896"/>
            <a:ext cx="220111" cy="128677"/>
            <a:chOff x="7507288" y="3873501"/>
            <a:chExt cx="338138" cy="211137"/>
          </a:xfrm>
          <a:solidFill>
            <a:schemeClr val="bg1"/>
          </a:solidFill>
        </p:grpSpPr>
        <p:sp>
          <p:nvSpPr>
            <p:cNvPr id="78" name="Freeform: Shape 55">
              <a:extLst>
                <a:ext uri="{FF2B5EF4-FFF2-40B4-BE49-F238E27FC236}">
                  <a16:creationId xmlns:a16="http://schemas.microsoft.com/office/drawing/2014/main" id="{9A200938-B425-9F6C-26FF-7FEE7FF66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3873501"/>
              <a:ext cx="338138" cy="79375"/>
            </a:xfrm>
            <a:custGeom>
              <a:avLst/>
              <a:gdLst>
                <a:gd name="T0" fmla="*/ 154 w 213"/>
                <a:gd name="T1" fmla="*/ 50 h 50"/>
                <a:gd name="T2" fmla="*/ 213 w 213"/>
                <a:gd name="T3" fmla="*/ 50 h 50"/>
                <a:gd name="T4" fmla="*/ 170 w 213"/>
                <a:gd name="T5" fmla="*/ 0 h 50"/>
                <a:gd name="T6" fmla="*/ 106 w 213"/>
                <a:gd name="T7" fmla="*/ 0 h 50"/>
                <a:gd name="T8" fmla="*/ 42 w 213"/>
                <a:gd name="T9" fmla="*/ 0 h 50"/>
                <a:gd name="T10" fmla="*/ 0 w 213"/>
                <a:gd name="T11" fmla="*/ 50 h 50"/>
                <a:gd name="T12" fmla="*/ 59 w 213"/>
                <a:gd name="T13" fmla="*/ 50 h 50"/>
                <a:gd name="T14" fmla="*/ 154 w 213"/>
                <a:gd name="T15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50">
                  <a:moveTo>
                    <a:pt x="154" y="50"/>
                  </a:moveTo>
                  <a:lnTo>
                    <a:pt x="213" y="50"/>
                  </a:lnTo>
                  <a:lnTo>
                    <a:pt x="170" y="0"/>
                  </a:lnTo>
                  <a:lnTo>
                    <a:pt x="106" y="0"/>
                  </a:lnTo>
                  <a:lnTo>
                    <a:pt x="42" y="0"/>
                  </a:lnTo>
                  <a:lnTo>
                    <a:pt x="0" y="50"/>
                  </a:lnTo>
                  <a:lnTo>
                    <a:pt x="59" y="50"/>
                  </a:lnTo>
                  <a:lnTo>
                    <a:pt x="154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79" name="Freeform: Shape 56">
              <a:extLst>
                <a:ext uri="{FF2B5EF4-FFF2-40B4-BE49-F238E27FC236}">
                  <a16:creationId xmlns:a16="http://schemas.microsoft.com/office/drawing/2014/main" id="{BCB99A92-E6FB-2913-4B59-1B01BC3A4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3978276"/>
              <a:ext cx="338138" cy="38100"/>
            </a:xfrm>
            <a:custGeom>
              <a:avLst/>
              <a:gdLst>
                <a:gd name="T0" fmla="*/ 21 w 213"/>
                <a:gd name="T1" fmla="*/ 0 h 24"/>
                <a:gd name="T2" fmla="*/ 0 w 213"/>
                <a:gd name="T3" fmla="*/ 24 h 24"/>
                <a:gd name="T4" fmla="*/ 59 w 213"/>
                <a:gd name="T5" fmla="*/ 24 h 24"/>
                <a:gd name="T6" fmla="*/ 154 w 213"/>
                <a:gd name="T7" fmla="*/ 24 h 24"/>
                <a:gd name="T8" fmla="*/ 213 w 213"/>
                <a:gd name="T9" fmla="*/ 24 h 24"/>
                <a:gd name="T10" fmla="*/ 191 w 213"/>
                <a:gd name="T11" fmla="*/ 0 h 24"/>
                <a:gd name="T12" fmla="*/ 21 w 213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" h="24">
                  <a:moveTo>
                    <a:pt x="21" y="0"/>
                  </a:moveTo>
                  <a:lnTo>
                    <a:pt x="0" y="24"/>
                  </a:lnTo>
                  <a:lnTo>
                    <a:pt x="59" y="24"/>
                  </a:lnTo>
                  <a:lnTo>
                    <a:pt x="154" y="24"/>
                  </a:lnTo>
                  <a:lnTo>
                    <a:pt x="213" y="24"/>
                  </a:lnTo>
                  <a:lnTo>
                    <a:pt x="191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8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0" name="Freeform: Shape 57">
              <a:extLst>
                <a:ext uri="{FF2B5EF4-FFF2-40B4-BE49-F238E27FC236}">
                  <a16:creationId xmlns:a16="http://schemas.microsoft.com/office/drawing/2014/main" id="{DD275372-6F4E-8584-67A8-A53BE230C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4043363"/>
              <a:ext cx="338138" cy="41275"/>
            </a:xfrm>
            <a:custGeom>
              <a:avLst/>
              <a:gdLst>
                <a:gd name="T0" fmla="*/ 21 w 213"/>
                <a:gd name="T1" fmla="*/ 0 h 26"/>
                <a:gd name="T2" fmla="*/ 0 w 213"/>
                <a:gd name="T3" fmla="*/ 26 h 26"/>
                <a:gd name="T4" fmla="*/ 59 w 213"/>
                <a:gd name="T5" fmla="*/ 26 h 26"/>
                <a:gd name="T6" fmla="*/ 154 w 213"/>
                <a:gd name="T7" fmla="*/ 26 h 26"/>
                <a:gd name="T8" fmla="*/ 213 w 213"/>
                <a:gd name="T9" fmla="*/ 26 h 26"/>
                <a:gd name="T10" fmla="*/ 191 w 213"/>
                <a:gd name="T11" fmla="*/ 0 h 26"/>
                <a:gd name="T12" fmla="*/ 21 w 213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3" h="26">
                  <a:moveTo>
                    <a:pt x="21" y="0"/>
                  </a:moveTo>
                  <a:lnTo>
                    <a:pt x="0" y="26"/>
                  </a:lnTo>
                  <a:lnTo>
                    <a:pt x="59" y="26"/>
                  </a:lnTo>
                  <a:lnTo>
                    <a:pt x="154" y="26"/>
                  </a:lnTo>
                  <a:lnTo>
                    <a:pt x="213" y="26"/>
                  </a:lnTo>
                  <a:lnTo>
                    <a:pt x="191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8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81" name="Group 23">
            <a:extLst>
              <a:ext uri="{FF2B5EF4-FFF2-40B4-BE49-F238E27FC236}">
                <a16:creationId xmlns:a16="http://schemas.microsoft.com/office/drawing/2014/main" id="{1EBCDFED-64D9-AF47-CB04-B4097C35334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77895" y="1937677"/>
            <a:ext cx="310254" cy="204779"/>
            <a:chOff x="3763963" y="5216524"/>
            <a:chExt cx="466725" cy="307975"/>
          </a:xfrm>
          <a:solidFill>
            <a:schemeClr val="bg1"/>
          </a:solidFill>
        </p:grpSpPr>
        <p:sp>
          <p:nvSpPr>
            <p:cNvPr id="82" name="Freeform: Shape 24">
              <a:extLst>
                <a:ext uri="{FF2B5EF4-FFF2-40B4-BE49-F238E27FC236}">
                  <a16:creationId xmlns:a16="http://schemas.microsoft.com/office/drawing/2014/main" id="{2ED4778F-3A42-3F9E-36A5-D2199FC5F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0675" y="5421312"/>
              <a:ext cx="100013" cy="103187"/>
            </a:xfrm>
            <a:custGeom>
              <a:avLst/>
              <a:gdLst>
                <a:gd name="T0" fmla="*/ 276 w 277"/>
                <a:gd name="T1" fmla="*/ 218 h 286"/>
                <a:gd name="T2" fmla="*/ 276 w 277"/>
                <a:gd name="T3" fmla="*/ 209 h 286"/>
                <a:gd name="T4" fmla="*/ 276 w 277"/>
                <a:gd name="T5" fmla="*/ 201 h 286"/>
                <a:gd name="T6" fmla="*/ 276 w 277"/>
                <a:gd name="T7" fmla="*/ 193 h 286"/>
                <a:gd name="T8" fmla="*/ 268 w 277"/>
                <a:gd name="T9" fmla="*/ 176 h 286"/>
                <a:gd name="T10" fmla="*/ 268 w 277"/>
                <a:gd name="T11" fmla="*/ 168 h 286"/>
                <a:gd name="T12" fmla="*/ 268 w 277"/>
                <a:gd name="T13" fmla="*/ 159 h 286"/>
                <a:gd name="T14" fmla="*/ 268 w 277"/>
                <a:gd name="T15" fmla="*/ 151 h 286"/>
                <a:gd name="T16" fmla="*/ 268 w 277"/>
                <a:gd name="T17" fmla="*/ 143 h 286"/>
                <a:gd name="T18" fmla="*/ 259 w 277"/>
                <a:gd name="T19" fmla="*/ 109 h 286"/>
                <a:gd name="T20" fmla="*/ 259 w 277"/>
                <a:gd name="T21" fmla="*/ 92 h 286"/>
                <a:gd name="T22" fmla="*/ 259 w 277"/>
                <a:gd name="T23" fmla="*/ 84 h 286"/>
                <a:gd name="T24" fmla="*/ 251 w 277"/>
                <a:gd name="T25" fmla="*/ 51 h 286"/>
                <a:gd name="T26" fmla="*/ 251 w 277"/>
                <a:gd name="T27" fmla="*/ 42 h 286"/>
                <a:gd name="T28" fmla="*/ 242 w 277"/>
                <a:gd name="T29" fmla="*/ 34 h 286"/>
                <a:gd name="T30" fmla="*/ 242 w 277"/>
                <a:gd name="T31" fmla="*/ 17 h 286"/>
                <a:gd name="T32" fmla="*/ 234 w 277"/>
                <a:gd name="T33" fmla="*/ 0 h 286"/>
                <a:gd name="T34" fmla="*/ 226 w 277"/>
                <a:gd name="T35" fmla="*/ 0 h 286"/>
                <a:gd name="T36" fmla="*/ 8 w 277"/>
                <a:gd name="T37" fmla="*/ 59 h 286"/>
                <a:gd name="T38" fmla="*/ 8 w 277"/>
                <a:gd name="T39" fmla="*/ 67 h 286"/>
                <a:gd name="T40" fmla="*/ 8 w 277"/>
                <a:gd name="T41" fmla="*/ 76 h 286"/>
                <a:gd name="T42" fmla="*/ 8 w 277"/>
                <a:gd name="T43" fmla="*/ 84 h 286"/>
                <a:gd name="T44" fmla="*/ 8 w 277"/>
                <a:gd name="T45" fmla="*/ 92 h 286"/>
                <a:gd name="T46" fmla="*/ 8 w 277"/>
                <a:gd name="T47" fmla="*/ 101 h 286"/>
                <a:gd name="T48" fmla="*/ 8 w 277"/>
                <a:gd name="T49" fmla="*/ 118 h 286"/>
                <a:gd name="T50" fmla="*/ 8 w 277"/>
                <a:gd name="T51" fmla="*/ 134 h 286"/>
                <a:gd name="T52" fmla="*/ 17 w 277"/>
                <a:gd name="T53" fmla="*/ 143 h 286"/>
                <a:gd name="T54" fmla="*/ 17 w 277"/>
                <a:gd name="T55" fmla="*/ 159 h 286"/>
                <a:gd name="T56" fmla="*/ 17 w 277"/>
                <a:gd name="T57" fmla="*/ 168 h 286"/>
                <a:gd name="T58" fmla="*/ 17 w 277"/>
                <a:gd name="T59" fmla="*/ 176 h 286"/>
                <a:gd name="T60" fmla="*/ 17 w 277"/>
                <a:gd name="T61" fmla="*/ 185 h 286"/>
                <a:gd name="T62" fmla="*/ 8 w 277"/>
                <a:gd name="T63" fmla="*/ 201 h 286"/>
                <a:gd name="T64" fmla="*/ 8 w 277"/>
                <a:gd name="T65" fmla="*/ 209 h 286"/>
                <a:gd name="T66" fmla="*/ 8 w 277"/>
                <a:gd name="T67" fmla="*/ 218 h 286"/>
                <a:gd name="T68" fmla="*/ 8 w 277"/>
                <a:gd name="T69" fmla="*/ 226 h 286"/>
                <a:gd name="T70" fmla="*/ 8 w 277"/>
                <a:gd name="T71" fmla="*/ 243 h 286"/>
                <a:gd name="T72" fmla="*/ 8 w 277"/>
                <a:gd name="T73" fmla="*/ 251 h 286"/>
                <a:gd name="T74" fmla="*/ 0 w 277"/>
                <a:gd name="T75" fmla="*/ 260 h 286"/>
                <a:gd name="T76" fmla="*/ 0 w 277"/>
                <a:gd name="T77" fmla="*/ 268 h 286"/>
                <a:gd name="T78" fmla="*/ 0 w 277"/>
                <a:gd name="T79" fmla="*/ 276 h 286"/>
                <a:gd name="T80" fmla="*/ 0 w 277"/>
                <a:gd name="T81" fmla="*/ 285 h 286"/>
                <a:gd name="T82" fmla="*/ 268 w 277"/>
                <a:gd name="T83" fmla="*/ 285 h 286"/>
                <a:gd name="T84" fmla="*/ 276 w 277"/>
                <a:gd name="T85" fmla="*/ 276 h 286"/>
                <a:gd name="T86" fmla="*/ 276 w 277"/>
                <a:gd name="T87" fmla="*/ 260 h 286"/>
                <a:gd name="T88" fmla="*/ 276 w 277"/>
                <a:gd name="T89" fmla="*/ 243 h 286"/>
                <a:gd name="T90" fmla="*/ 276 w 277"/>
                <a:gd name="T91" fmla="*/ 226 h 286"/>
                <a:gd name="T92" fmla="*/ 276 w 277"/>
                <a:gd name="T93" fmla="*/ 218 h 286"/>
                <a:gd name="T94" fmla="*/ 276 w 277"/>
                <a:gd name="T95" fmla="*/ 218 h 286"/>
                <a:gd name="T96" fmla="*/ 276 w 277"/>
                <a:gd name="T97" fmla="*/ 218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7" h="286">
                  <a:moveTo>
                    <a:pt x="276" y="218"/>
                  </a:moveTo>
                  <a:lnTo>
                    <a:pt x="276" y="209"/>
                  </a:lnTo>
                  <a:lnTo>
                    <a:pt x="276" y="201"/>
                  </a:lnTo>
                  <a:cubicBezTo>
                    <a:pt x="276" y="193"/>
                    <a:pt x="276" y="193"/>
                    <a:pt x="276" y="193"/>
                  </a:cubicBezTo>
                  <a:cubicBezTo>
                    <a:pt x="276" y="193"/>
                    <a:pt x="276" y="185"/>
                    <a:pt x="268" y="176"/>
                  </a:cubicBezTo>
                  <a:cubicBezTo>
                    <a:pt x="268" y="168"/>
                    <a:pt x="268" y="168"/>
                    <a:pt x="268" y="168"/>
                  </a:cubicBezTo>
                  <a:lnTo>
                    <a:pt x="268" y="159"/>
                  </a:lnTo>
                  <a:lnTo>
                    <a:pt x="268" y="151"/>
                  </a:lnTo>
                  <a:cubicBezTo>
                    <a:pt x="268" y="143"/>
                    <a:pt x="268" y="143"/>
                    <a:pt x="268" y="143"/>
                  </a:cubicBezTo>
                  <a:cubicBezTo>
                    <a:pt x="268" y="134"/>
                    <a:pt x="268" y="118"/>
                    <a:pt x="259" y="109"/>
                  </a:cubicBezTo>
                  <a:cubicBezTo>
                    <a:pt x="259" y="109"/>
                    <a:pt x="259" y="101"/>
                    <a:pt x="259" y="92"/>
                  </a:cubicBezTo>
                  <a:lnTo>
                    <a:pt x="259" y="84"/>
                  </a:lnTo>
                  <a:cubicBezTo>
                    <a:pt x="259" y="67"/>
                    <a:pt x="251" y="59"/>
                    <a:pt x="251" y="51"/>
                  </a:cubicBezTo>
                  <a:cubicBezTo>
                    <a:pt x="251" y="42"/>
                    <a:pt x="251" y="42"/>
                    <a:pt x="251" y="42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26"/>
                    <a:pt x="242" y="26"/>
                    <a:pt x="242" y="17"/>
                  </a:cubicBezTo>
                  <a:cubicBezTo>
                    <a:pt x="242" y="9"/>
                    <a:pt x="234" y="9"/>
                    <a:pt x="234" y="0"/>
                  </a:cubicBezTo>
                  <a:lnTo>
                    <a:pt x="226" y="0"/>
                  </a:lnTo>
                  <a:cubicBezTo>
                    <a:pt x="8" y="59"/>
                    <a:pt x="8" y="59"/>
                    <a:pt x="8" y="59"/>
                  </a:cubicBezTo>
                  <a:cubicBezTo>
                    <a:pt x="8" y="67"/>
                    <a:pt x="0" y="67"/>
                    <a:pt x="8" y="67"/>
                  </a:cubicBezTo>
                  <a:cubicBezTo>
                    <a:pt x="8" y="76"/>
                    <a:pt x="8" y="76"/>
                    <a:pt x="8" y="76"/>
                  </a:cubicBezTo>
                  <a:lnTo>
                    <a:pt x="8" y="84"/>
                  </a:lnTo>
                  <a:cubicBezTo>
                    <a:pt x="8" y="92"/>
                    <a:pt x="8" y="92"/>
                    <a:pt x="8" y="92"/>
                  </a:cubicBezTo>
                  <a:lnTo>
                    <a:pt x="8" y="101"/>
                  </a:lnTo>
                  <a:cubicBezTo>
                    <a:pt x="8" y="109"/>
                    <a:pt x="8" y="118"/>
                    <a:pt x="8" y="118"/>
                  </a:cubicBezTo>
                  <a:cubicBezTo>
                    <a:pt x="8" y="126"/>
                    <a:pt x="8" y="126"/>
                    <a:pt x="8" y="134"/>
                  </a:cubicBezTo>
                  <a:cubicBezTo>
                    <a:pt x="17" y="134"/>
                    <a:pt x="17" y="134"/>
                    <a:pt x="17" y="143"/>
                  </a:cubicBezTo>
                  <a:cubicBezTo>
                    <a:pt x="17" y="151"/>
                    <a:pt x="17" y="159"/>
                    <a:pt x="17" y="159"/>
                  </a:cubicBezTo>
                  <a:cubicBezTo>
                    <a:pt x="17" y="168"/>
                    <a:pt x="17" y="168"/>
                    <a:pt x="17" y="168"/>
                  </a:cubicBezTo>
                  <a:lnTo>
                    <a:pt x="17" y="176"/>
                  </a:lnTo>
                  <a:cubicBezTo>
                    <a:pt x="17" y="185"/>
                    <a:pt x="17" y="185"/>
                    <a:pt x="17" y="185"/>
                  </a:cubicBezTo>
                  <a:cubicBezTo>
                    <a:pt x="17" y="193"/>
                    <a:pt x="8" y="193"/>
                    <a:pt x="8" y="201"/>
                  </a:cubicBezTo>
                  <a:lnTo>
                    <a:pt x="8" y="209"/>
                  </a:lnTo>
                  <a:lnTo>
                    <a:pt x="8" y="218"/>
                  </a:lnTo>
                  <a:cubicBezTo>
                    <a:pt x="8" y="226"/>
                    <a:pt x="8" y="226"/>
                    <a:pt x="8" y="226"/>
                  </a:cubicBezTo>
                  <a:cubicBezTo>
                    <a:pt x="8" y="235"/>
                    <a:pt x="8" y="235"/>
                    <a:pt x="8" y="243"/>
                  </a:cubicBezTo>
                  <a:lnTo>
                    <a:pt x="8" y="251"/>
                  </a:lnTo>
                  <a:cubicBezTo>
                    <a:pt x="8" y="251"/>
                    <a:pt x="8" y="260"/>
                    <a:pt x="0" y="260"/>
                  </a:cubicBezTo>
                  <a:lnTo>
                    <a:pt x="0" y="268"/>
                  </a:lnTo>
                  <a:lnTo>
                    <a:pt x="0" y="276"/>
                  </a:lnTo>
                  <a:lnTo>
                    <a:pt x="0" y="285"/>
                  </a:lnTo>
                  <a:cubicBezTo>
                    <a:pt x="268" y="285"/>
                    <a:pt x="268" y="285"/>
                    <a:pt x="268" y="285"/>
                  </a:cubicBezTo>
                  <a:cubicBezTo>
                    <a:pt x="268" y="285"/>
                    <a:pt x="276" y="285"/>
                    <a:pt x="276" y="276"/>
                  </a:cubicBezTo>
                  <a:cubicBezTo>
                    <a:pt x="276" y="268"/>
                    <a:pt x="276" y="268"/>
                    <a:pt x="276" y="260"/>
                  </a:cubicBezTo>
                  <a:cubicBezTo>
                    <a:pt x="276" y="260"/>
                    <a:pt x="276" y="251"/>
                    <a:pt x="276" y="243"/>
                  </a:cubicBezTo>
                  <a:cubicBezTo>
                    <a:pt x="276" y="243"/>
                    <a:pt x="276" y="235"/>
                    <a:pt x="276" y="226"/>
                  </a:cubicBezTo>
                  <a:lnTo>
                    <a:pt x="276" y="218"/>
                  </a:lnTo>
                  <a:close/>
                  <a:moveTo>
                    <a:pt x="276" y="218"/>
                  </a:moveTo>
                  <a:lnTo>
                    <a:pt x="276" y="21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3" name="Freeform: Shape 25">
              <a:extLst>
                <a:ext uri="{FF2B5EF4-FFF2-40B4-BE49-F238E27FC236}">
                  <a16:creationId xmlns:a16="http://schemas.microsoft.com/office/drawing/2014/main" id="{E063CE51-0892-82F4-0515-E1DA7167B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3050" y="5297487"/>
              <a:ext cx="123825" cy="133350"/>
            </a:xfrm>
            <a:custGeom>
              <a:avLst/>
              <a:gdLst>
                <a:gd name="T0" fmla="*/ 343 w 344"/>
                <a:gd name="T1" fmla="*/ 276 h 369"/>
                <a:gd name="T2" fmla="*/ 335 w 344"/>
                <a:gd name="T3" fmla="*/ 259 h 369"/>
                <a:gd name="T4" fmla="*/ 326 w 344"/>
                <a:gd name="T5" fmla="*/ 242 h 369"/>
                <a:gd name="T6" fmla="*/ 318 w 344"/>
                <a:gd name="T7" fmla="*/ 234 h 369"/>
                <a:gd name="T8" fmla="*/ 310 w 344"/>
                <a:gd name="T9" fmla="*/ 209 h 369"/>
                <a:gd name="T10" fmla="*/ 301 w 344"/>
                <a:gd name="T11" fmla="*/ 192 h 369"/>
                <a:gd name="T12" fmla="*/ 276 w 344"/>
                <a:gd name="T13" fmla="*/ 150 h 369"/>
                <a:gd name="T14" fmla="*/ 268 w 344"/>
                <a:gd name="T15" fmla="*/ 142 h 369"/>
                <a:gd name="T16" fmla="*/ 251 w 344"/>
                <a:gd name="T17" fmla="*/ 125 h 369"/>
                <a:gd name="T18" fmla="*/ 234 w 344"/>
                <a:gd name="T19" fmla="*/ 108 h 369"/>
                <a:gd name="T20" fmla="*/ 226 w 344"/>
                <a:gd name="T21" fmla="*/ 92 h 369"/>
                <a:gd name="T22" fmla="*/ 209 w 344"/>
                <a:gd name="T23" fmla="*/ 75 h 369"/>
                <a:gd name="T24" fmla="*/ 184 w 344"/>
                <a:gd name="T25" fmla="*/ 58 h 369"/>
                <a:gd name="T26" fmla="*/ 167 w 344"/>
                <a:gd name="T27" fmla="*/ 33 h 369"/>
                <a:gd name="T28" fmla="*/ 151 w 344"/>
                <a:gd name="T29" fmla="*/ 25 h 369"/>
                <a:gd name="T30" fmla="*/ 134 w 344"/>
                <a:gd name="T31" fmla="*/ 8 h 369"/>
                <a:gd name="T32" fmla="*/ 117 w 344"/>
                <a:gd name="T33" fmla="*/ 8 h 369"/>
                <a:gd name="T34" fmla="*/ 0 w 344"/>
                <a:gd name="T35" fmla="*/ 159 h 369"/>
                <a:gd name="T36" fmla="*/ 9 w 344"/>
                <a:gd name="T37" fmla="*/ 167 h 369"/>
                <a:gd name="T38" fmla="*/ 17 w 344"/>
                <a:gd name="T39" fmla="*/ 175 h 369"/>
                <a:gd name="T40" fmla="*/ 34 w 344"/>
                <a:gd name="T41" fmla="*/ 192 h 369"/>
                <a:gd name="T42" fmla="*/ 42 w 344"/>
                <a:gd name="T43" fmla="*/ 209 h 369"/>
                <a:gd name="T44" fmla="*/ 59 w 344"/>
                <a:gd name="T45" fmla="*/ 226 h 369"/>
                <a:gd name="T46" fmla="*/ 67 w 344"/>
                <a:gd name="T47" fmla="*/ 242 h 369"/>
                <a:gd name="T48" fmla="*/ 84 w 344"/>
                <a:gd name="T49" fmla="*/ 259 h 369"/>
                <a:gd name="T50" fmla="*/ 92 w 344"/>
                <a:gd name="T51" fmla="*/ 276 h 369"/>
                <a:gd name="T52" fmla="*/ 101 w 344"/>
                <a:gd name="T53" fmla="*/ 301 h 369"/>
                <a:gd name="T54" fmla="*/ 109 w 344"/>
                <a:gd name="T55" fmla="*/ 317 h 369"/>
                <a:gd name="T56" fmla="*/ 117 w 344"/>
                <a:gd name="T57" fmla="*/ 334 h 369"/>
                <a:gd name="T58" fmla="*/ 117 w 344"/>
                <a:gd name="T59" fmla="*/ 351 h 369"/>
                <a:gd name="T60" fmla="*/ 126 w 344"/>
                <a:gd name="T61" fmla="*/ 359 h 369"/>
                <a:gd name="T62" fmla="*/ 335 w 344"/>
                <a:gd name="T63" fmla="*/ 284 h 369"/>
                <a:gd name="T64" fmla="*/ 335 w 344"/>
                <a:gd name="T65" fmla="*/ 284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44" h="369">
                  <a:moveTo>
                    <a:pt x="335" y="284"/>
                  </a:moveTo>
                  <a:cubicBezTo>
                    <a:pt x="343" y="284"/>
                    <a:pt x="343" y="276"/>
                    <a:pt x="343" y="276"/>
                  </a:cubicBezTo>
                  <a:cubicBezTo>
                    <a:pt x="343" y="267"/>
                    <a:pt x="343" y="267"/>
                    <a:pt x="343" y="267"/>
                  </a:cubicBezTo>
                  <a:cubicBezTo>
                    <a:pt x="335" y="267"/>
                    <a:pt x="335" y="267"/>
                    <a:pt x="335" y="259"/>
                  </a:cubicBezTo>
                  <a:lnTo>
                    <a:pt x="335" y="250"/>
                  </a:lnTo>
                  <a:cubicBezTo>
                    <a:pt x="326" y="250"/>
                    <a:pt x="326" y="242"/>
                    <a:pt x="326" y="242"/>
                  </a:cubicBezTo>
                  <a:lnTo>
                    <a:pt x="326" y="234"/>
                  </a:lnTo>
                  <a:lnTo>
                    <a:pt x="318" y="234"/>
                  </a:lnTo>
                  <a:cubicBezTo>
                    <a:pt x="318" y="226"/>
                    <a:pt x="318" y="226"/>
                    <a:pt x="318" y="217"/>
                  </a:cubicBezTo>
                  <a:cubicBezTo>
                    <a:pt x="310" y="217"/>
                    <a:pt x="310" y="209"/>
                    <a:pt x="310" y="209"/>
                  </a:cubicBezTo>
                  <a:cubicBezTo>
                    <a:pt x="310" y="200"/>
                    <a:pt x="301" y="200"/>
                    <a:pt x="301" y="200"/>
                  </a:cubicBezTo>
                  <a:lnTo>
                    <a:pt x="301" y="192"/>
                  </a:lnTo>
                  <a:cubicBezTo>
                    <a:pt x="293" y="192"/>
                    <a:pt x="293" y="184"/>
                    <a:pt x="293" y="184"/>
                  </a:cubicBezTo>
                  <a:cubicBezTo>
                    <a:pt x="284" y="175"/>
                    <a:pt x="276" y="159"/>
                    <a:pt x="276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42"/>
                    <a:pt x="268" y="142"/>
                    <a:pt x="268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33"/>
                    <a:pt x="260" y="133"/>
                    <a:pt x="251" y="125"/>
                  </a:cubicBezTo>
                  <a:lnTo>
                    <a:pt x="243" y="117"/>
                  </a:lnTo>
                  <a:cubicBezTo>
                    <a:pt x="243" y="108"/>
                    <a:pt x="234" y="108"/>
                    <a:pt x="234" y="108"/>
                  </a:cubicBezTo>
                  <a:lnTo>
                    <a:pt x="234" y="100"/>
                  </a:lnTo>
                  <a:cubicBezTo>
                    <a:pt x="226" y="100"/>
                    <a:pt x="226" y="100"/>
                    <a:pt x="226" y="92"/>
                  </a:cubicBezTo>
                  <a:lnTo>
                    <a:pt x="218" y="92"/>
                  </a:lnTo>
                  <a:cubicBezTo>
                    <a:pt x="218" y="83"/>
                    <a:pt x="209" y="83"/>
                    <a:pt x="209" y="75"/>
                  </a:cubicBezTo>
                  <a:cubicBezTo>
                    <a:pt x="201" y="75"/>
                    <a:pt x="201" y="67"/>
                    <a:pt x="201" y="67"/>
                  </a:cubicBezTo>
                  <a:cubicBezTo>
                    <a:pt x="193" y="58"/>
                    <a:pt x="193" y="58"/>
                    <a:pt x="184" y="58"/>
                  </a:cubicBezTo>
                  <a:cubicBezTo>
                    <a:pt x="184" y="50"/>
                    <a:pt x="176" y="50"/>
                    <a:pt x="176" y="41"/>
                  </a:cubicBezTo>
                  <a:cubicBezTo>
                    <a:pt x="176" y="41"/>
                    <a:pt x="167" y="41"/>
                    <a:pt x="167" y="33"/>
                  </a:cubicBezTo>
                  <a:cubicBezTo>
                    <a:pt x="167" y="33"/>
                    <a:pt x="159" y="33"/>
                    <a:pt x="159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16"/>
                    <a:pt x="142" y="16"/>
                    <a:pt x="142" y="16"/>
                  </a:cubicBezTo>
                  <a:lnTo>
                    <a:pt x="134" y="8"/>
                  </a:lnTo>
                  <a:lnTo>
                    <a:pt x="126" y="8"/>
                  </a:lnTo>
                  <a:cubicBezTo>
                    <a:pt x="126" y="0"/>
                    <a:pt x="117" y="0"/>
                    <a:pt x="117" y="8"/>
                  </a:cubicBezTo>
                  <a:cubicBezTo>
                    <a:pt x="0" y="150"/>
                    <a:pt x="0" y="150"/>
                    <a:pt x="0" y="150"/>
                  </a:cubicBezTo>
                  <a:lnTo>
                    <a:pt x="0" y="159"/>
                  </a:lnTo>
                  <a:lnTo>
                    <a:pt x="9" y="159"/>
                  </a:lnTo>
                  <a:lnTo>
                    <a:pt x="9" y="167"/>
                  </a:lnTo>
                  <a:lnTo>
                    <a:pt x="17" y="167"/>
                  </a:lnTo>
                  <a:cubicBezTo>
                    <a:pt x="17" y="175"/>
                    <a:pt x="17" y="175"/>
                    <a:pt x="17" y="175"/>
                  </a:cubicBezTo>
                  <a:cubicBezTo>
                    <a:pt x="25" y="175"/>
                    <a:pt x="25" y="184"/>
                    <a:pt x="25" y="184"/>
                  </a:cubicBezTo>
                  <a:lnTo>
                    <a:pt x="34" y="192"/>
                  </a:lnTo>
                  <a:lnTo>
                    <a:pt x="34" y="200"/>
                  </a:lnTo>
                  <a:cubicBezTo>
                    <a:pt x="42" y="200"/>
                    <a:pt x="42" y="200"/>
                    <a:pt x="42" y="209"/>
                  </a:cubicBezTo>
                  <a:cubicBezTo>
                    <a:pt x="42" y="209"/>
                    <a:pt x="51" y="209"/>
                    <a:pt x="51" y="217"/>
                  </a:cubicBezTo>
                  <a:cubicBezTo>
                    <a:pt x="51" y="217"/>
                    <a:pt x="59" y="217"/>
                    <a:pt x="59" y="226"/>
                  </a:cubicBezTo>
                  <a:cubicBezTo>
                    <a:pt x="59" y="226"/>
                    <a:pt x="59" y="234"/>
                    <a:pt x="67" y="234"/>
                  </a:cubicBezTo>
                  <a:cubicBezTo>
                    <a:pt x="67" y="242"/>
                    <a:pt x="67" y="242"/>
                    <a:pt x="67" y="242"/>
                  </a:cubicBezTo>
                  <a:cubicBezTo>
                    <a:pt x="75" y="242"/>
                    <a:pt x="75" y="250"/>
                    <a:pt x="75" y="250"/>
                  </a:cubicBezTo>
                  <a:cubicBezTo>
                    <a:pt x="75" y="259"/>
                    <a:pt x="84" y="259"/>
                    <a:pt x="84" y="259"/>
                  </a:cubicBezTo>
                  <a:cubicBezTo>
                    <a:pt x="84" y="267"/>
                    <a:pt x="84" y="267"/>
                    <a:pt x="84" y="267"/>
                  </a:cubicBezTo>
                  <a:lnTo>
                    <a:pt x="92" y="276"/>
                  </a:lnTo>
                  <a:cubicBezTo>
                    <a:pt x="92" y="276"/>
                    <a:pt x="92" y="284"/>
                    <a:pt x="101" y="292"/>
                  </a:cubicBezTo>
                  <a:lnTo>
                    <a:pt x="101" y="301"/>
                  </a:lnTo>
                  <a:lnTo>
                    <a:pt x="109" y="309"/>
                  </a:lnTo>
                  <a:cubicBezTo>
                    <a:pt x="109" y="317"/>
                    <a:pt x="109" y="317"/>
                    <a:pt x="109" y="317"/>
                  </a:cubicBezTo>
                  <a:cubicBezTo>
                    <a:pt x="109" y="326"/>
                    <a:pt x="117" y="326"/>
                    <a:pt x="117" y="326"/>
                  </a:cubicBezTo>
                  <a:lnTo>
                    <a:pt x="117" y="334"/>
                  </a:lnTo>
                  <a:lnTo>
                    <a:pt x="117" y="342"/>
                  </a:lnTo>
                  <a:lnTo>
                    <a:pt x="117" y="351"/>
                  </a:lnTo>
                  <a:cubicBezTo>
                    <a:pt x="126" y="351"/>
                    <a:pt x="126" y="351"/>
                    <a:pt x="126" y="351"/>
                  </a:cubicBezTo>
                  <a:cubicBezTo>
                    <a:pt x="126" y="359"/>
                    <a:pt x="126" y="359"/>
                    <a:pt x="126" y="359"/>
                  </a:cubicBezTo>
                  <a:lnTo>
                    <a:pt x="134" y="368"/>
                  </a:lnTo>
                  <a:lnTo>
                    <a:pt x="335" y="284"/>
                  </a:lnTo>
                  <a:close/>
                  <a:moveTo>
                    <a:pt x="335" y="284"/>
                  </a:moveTo>
                  <a:lnTo>
                    <a:pt x="335" y="28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4" name="Freeform: Shape 26">
              <a:extLst>
                <a:ext uri="{FF2B5EF4-FFF2-40B4-BE49-F238E27FC236}">
                  <a16:creationId xmlns:a16="http://schemas.microsoft.com/office/drawing/2014/main" id="{2D1ED1F3-8348-C3D0-A9EA-8CBD14537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213" y="5253037"/>
              <a:ext cx="39687" cy="57150"/>
            </a:xfrm>
            <a:custGeom>
              <a:avLst/>
              <a:gdLst>
                <a:gd name="T0" fmla="*/ 8 w 109"/>
                <a:gd name="T1" fmla="*/ 151 h 160"/>
                <a:gd name="T2" fmla="*/ 17 w 109"/>
                <a:gd name="T3" fmla="*/ 151 h 160"/>
                <a:gd name="T4" fmla="*/ 17 w 109"/>
                <a:gd name="T5" fmla="*/ 159 h 160"/>
                <a:gd name="T6" fmla="*/ 25 w 109"/>
                <a:gd name="T7" fmla="*/ 159 h 160"/>
                <a:gd name="T8" fmla="*/ 33 w 109"/>
                <a:gd name="T9" fmla="*/ 159 h 160"/>
                <a:gd name="T10" fmla="*/ 108 w 109"/>
                <a:gd name="T11" fmla="*/ 9 h 160"/>
                <a:gd name="T12" fmla="*/ 100 w 109"/>
                <a:gd name="T13" fmla="*/ 9 h 160"/>
                <a:gd name="T14" fmla="*/ 92 w 109"/>
                <a:gd name="T15" fmla="*/ 0 h 160"/>
                <a:gd name="T16" fmla="*/ 83 w 109"/>
                <a:gd name="T17" fmla="*/ 0 h 160"/>
                <a:gd name="T18" fmla="*/ 67 w 109"/>
                <a:gd name="T19" fmla="*/ 0 h 160"/>
                <a:gd name="T20" fmla="*/ 58 w 109"/>
                <a:gd name="T21" fmla="*/ 0 h 160"/>
                <a:gd name="T22" fmla="*/ 41 w 109"/>
                <a:gd name="T23" fmla="*/ 0 h 160"/>
                <a:gd name="T24" fmla="*/ 33 w 109"/>
                <a:gd name="T25" fmla="*/ 0 h 160"/>
                <a:gd name="T26" fmla="*/ 25 w 109"/>
                <a:gd name="T27" fmla="*/ 0 h 160"/>
                <a:gd name="T28" fmla="*/ 17 w 109"/>
                <a:gd name="T29" fmla="*/ 0 h 160"/>
                <a:gd name="T30" fmla="*/ 8 w 109"/>
                <a:gd name="T31" fmla="*/ 0 h 160"/>
                <a:gd name="T32" fmla="*/ 0 w 109"/>
                <a:gd name="T33" fmla="*/ 9 h 160"/>
                <a:gd name="T34" fmla="*/ 0 w 109"/>
                <a:gd name="T35" fmla="*/ 142 h 160"/>
                <a:gd name="T36" fmla="*/ 0 w 109"/>
                <a:gd name="T37" fmla="*/ 151 h 160"/>
                <a:gd name="T38" fmla="*/ 8 w 109"/>
                <a:gd name="T39" fmla="*/ 151 h 160"/>
                <a:gd name="T40" fmla="*/ 8 w 109"/>
                <a:gd name="T41" fmla="*/ 151 h 160"/>
                <a:gd name="T42" fmla="*/ 8 w 109"/>
                <a:gd name="T43" fmla="*/ 15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" h="160">
                  <a:moveTo>
                    <a:pt x="8" y="151"/>
                  </a:moveTo>
                  <a:lnTo>
                    <a:pt x="17" y="151"/>
                  </a:lnTo>
                  <a:lnTo>
                    <a:pt x="17" y="159"/>
                  </a:lnTo>
                  <a:cubicBezTo>
                    <a:pt x="25" y="159"/>
                    <a:pt x="25" y="159"/>
                    <a:pt x="25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108" y="9"/>
                    <a:pt x="108" y="9"/>
                    <a:pt x="108" y="9"/>
                  </a:cubicBezTo>
                  <a:lnTo>
                    <a:pt x="100" y="9"/>
                  </a:lnTo>
                  <a:cubicBezTo>
                    <a:pt x="92" y="9"/>
                    <a:pt x="92" y="0"/>
                    <a:pt x="92" y="0"/>
                  </a:cubicBezTo>
                  <a:lnTo>
                    <a:pt x="83" y="0"/>
                  </a:lnTo>
                  <a:cubicBezTo>
                    <a:pt x="75" y="0"/>
                    <a:pt x="75" y="0"/>
                    <a:pt x="67" y="0"/>
                  </a:cubicBezTo>
                  <a:lnTo>
                    <a:pt x="58" y="0"/>
                  </a:lnTo>
                  <a:cubicBezTo>
                    <a:pt x="50" y="0"/>
                    <a:pt x="50" y="0"/>
                    <a:pt x="41" y="0"/>
                  </a:cubicBezTo>
                  <a:lnTo>
                    <a:pt x="33" y="0"/>
                  </a:lnTo>
                  <a:lnTo>
                    <a:pt x="25" y="0"/>
                  </a:lnTo>
                  <a:lnTo>
                    <a:pt x="17" y="0"/>
                  </a:lnTo>
                  <a:lnTo>
                    <a:pt x="8" y="0"/>
                  </a:lnTo>
                  <a:cubicBezTo>
                    <a:pt x="8" y="0"/>
                    <a:pt x="0" y="0"/>
                    <a:pt x="0" y="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151"/>
                    <a:pt x="0" y="151"/>
                    <a:pt x="0" y="151"/>
                  </a:cubicBezTo>
                  <a:lnTo>
                    <a:pt x="8" y="151"/>
                  </a:lnTo>
                  <a:close/>
                  <a:moveTo>
                    <a:pt x="8" y="151"/>
                  </a:moveTo>
                  <a:lnTo>
                    <a:pt x="8" y="15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5" name="Freeform: Shape 27">
              <a:extLst>
                <a:ext uri="{FF2B5EF4-FFF2-40B4-BE49-F238E27FC236}">
                  <a16:creationId xmlns:a16="http://schemas.microsoft.com/office/drawing/2014/main" id="{0B8D1053-1520-8549-55F1-5A8FC8EE6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6063" y="5267324"/>
              <a:ext cx="50800" cy="76200"/>
            </a:xfrm>
            <a:custGeom>
              <a:avLst/>
              <a:gdLst>
                <a:gd name="T0" fmla="*/ 17 w 143"/>
                <a:gd name="T1" fmla="*/ 192 h 210"/>
                <a:gd name="T2" fmla="*/ 25 w 143"/>
                <a:gd name="T3" fmla="*/ 201 h 210"/>
                <a:gd name="T4" fmla="*/ 34 w 143"/>
                <a:gd name="T5" fmla="*/ 201 h 210"/>
                <a:gd name="T6" fmla="*/ 42 w 143"/>
                <a:gd name="T7" fmla="*/ 201 h 210"/>
                <a:gd name="T8" fmla="*/ 142 w 143"/>
                <a:gd name="T9" fmla="*/ 59 h 210"/>
                <a:gd name="T10" fmla="*/ 142 w 143"/>
                <a:gd name="T11" fmla="*/ 42 h 210"/>
                <a:gd name="T12" fmla="*/ 134 w 143"/>
                <a:gd name="T13" fmla="*/ 42 h 210"/>
                <a:gd name="T14" fmla="*/ 126 w 143"/>
                <a:gd name="T15" fmla="*/ 42 h 210"/>
                <a:gd name="T16" fmla="*/ 117 w 143"/>
                <a:gd name="T17" fmla="*/ 33 h 210"/>
                <a:gd name="T18" fmla="*/ 109 w 143"/>
                <a:gd name="T19" fmla="*/ 25 h 210"/>
                <a:gd name="T20" fmla="*/ 100 w 143"/>
                <a:gd name="T21" fmla="*/ 25 h 210"/>
                <a:gd name="T22" fmla="*/ 84 w 143"/>
                <a:gd name="T23" fmla="*/ 17 h 210"/>
                <a:gd name="T24" fmla="*/ 75 w 143"/>
                <a:gd name="T25" fmla="*/ 9 h 210"/>
                <a:gd name="T26" fmla="*/ 59 w 143"/>
                <a:gd name="T27" fmla="*/ 9 h 210"/>
                <a:gd name="T28" fmla="*/ 42 w 143"/>
                <a:gd name="T29" fmla="*/ 0 h 210"/>
                <a:gd name="T30" fmla="*/ 0 w 143"/>
                <a:gd name="T31" fmla="*/ 184 h 210"/>
                <a:gd name="T32" fmla="*/ 8 w 143"/>
                <a:gd name="T33" fmla="*/ 184 h 210"/>
                <a:gd name="T34" fmla="*/ 17 w 143"/>
                <a:gd name="T35" fmla="*/ 192 h 210"/>
                <a:gd name="T36" fmla="*/ 17 w 143"/>
                <a:gd name="T37" fmla="*/ 192 h 210"/>
                <a:gd name="T38" fmla="*/ 17 w 143"/>
                <a:gd name="T39" fmla="*/ 19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210">
                  <a:moveTo>
                    <a:pt x="17" y="192"/>
                  </a:moveTo>
                  <a:cubicBezTo>
                    <a:pt x="25" y="192"/>
                    <a:pt x="25" y="192"/>
                    <a:pt x="25" y="201"/>
                  </a:cubicBezTo>
                  <a:lnTo>
                    <a:pt x="34" y="201"/>
                  </a:lnTo>
                  <a:cubicBezTo>
                    <a:pt x="42" y="209"/>
                    <a:pt x="42" y="209"/>
                    <a:pt x="42" y="201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42" y="50"/>
                    <a:pt x="142" y="50"/>
                    <a:pt x="142" y="42"/>
                  </a:cubicBezTo>
                  <a:cubicBezTo>
                    <a:pt x="134" y="42"/>
                    <a:pt x="134" y="42"/>
                    <a:pt x="134" y="42"/>
                  </a:cubicBezTo>
                  <a:lnTo>
                    <a:pt x="126" y="42"/>
                  </a:lnTo>
                  <a:cubicBezTo>
                    <a:pt x="126" y="42"/>
                    <a:pt x="126" y="33"/>
                    <a:pt x="117" y="33"/>
                  </a:cubicBezTo>
                  <a:cubicBezTo>
                    <a:pt x="117" y="33"/>
                    <a:pt x="109" y="33"/>
                    <a:pt x="109" y="25"/>
                  </a:cubicBezTo>
                  <a:lnTo>
                    <a:pt x="100" y="25"/>
                  </a:lnTo>
                  <a:cubicBezTo>
                    <a:pt x="92" y="25"/>
                    <a:pt x="92" y="17"/>
                    <a:pt x="84" y="17"/>
                  </a:cubicBezTo>
                  <a:cubicBezTo>
                    <a:pt x="84" y="17"/>
                    <a:pt x="75" y="17"/>
                    <a:pt x="75" y="9"/>
                  </a:cubicBezTo>
                  <a:cubicBezTo>
                    <a:pt x="67" y="9"/>
                    <a:pt x="67" y="9"/>
                    <a:pt x="59" y="9"/>
                  </a:cubicBezTo>
                  <a:cubicBezTo>
                    <a:pt x="59" y="9"/>
                    <a:pt x="50" y="0"/>
                    <a:pt x="42" y="0"/>
                  </a:cubicBezTo>
                  <a:cubicBezTo>
                    <a:pt x="0" y="184"/>
                    <a:pt x="0" y="184"/>
                    <a:pt x="0" y="184"/>
                  </a:cubicBezTo>
                  <a:lnTo>
                    <a:pt x="8" y="184"/>
                  </a:lnTo>
                  <a:lnTo>
                    <a:pt x="17" y="192"/>
                  </a:lnTo>
                  <a:close/>
                  <a:moveTo>
                    <a:pt x="17" y="192"/>
                  </a:moveTo>
                  <a:lnTo>
                    <a:pt x="17" y="19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6" name="Freeform: Shape 28">
              <a:extLst>
                <a:ext uri="{FF2B5EF4-FFF2-40B4-BE49-F238E27FC236}">
                  <a16:creationId xmlns:a16="http://schemas.microsoft.com/office/drawing/2014/main" id="{02114D73-CBE3-1AE8-BC23-98950F104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4450" y="5253037"/>
              <a:ext cx="114300" cy="79375"/>
            </a:xfrm>
            <a:custGeom>
              <a:avLst/>
              <a:gdLst>
                <a:gd name="T0" fmla="*/ 251 w 319"/>
                <a:gd name="T1" fmla="*/ 151 h 219"/>
                <a:gd name="T2" fmla="*/ 267 w 319"/>
                <a:gd name="T3" fmla="*/ 151 h 219"/>
                <a:gd name="T4" fmla="*/ 284 w 319"/>
                <a:gd name="T5" fmla="*/ 151 h 219"/>
                <a:gd name="T6" fmla="*/ 301 w 319"/>
                <a:gd name="T7" fmla="*/ 151 h 219"/>
                <a:gd name="T8" fmla="*/ 318 w 319"/>
                <a:gd name="T9" fmla="*/ 142 h 219"/>
                <a:gd name="T10" fmla="*/ 301 w 319"/>
                <a:gd name="T11" fmla="*/ 0 h 219"/>
                <a:gd name="T12" fmla="*/ 276 w 319"/>
                <a:gd name="T13" fmla="*/ 9 h 219"/>
                <a:gd name="T14" fmla="*/ 259 w 319"/>
                <a:gd name="T15" fmla="*/ 9 h 219"/>
                <a:gd name="T16" fmla="*/ 234 w 319"/>
                <a:gd name="T17" fmla="*/ 17 h 219"/>
                <a:gd name="T18" fmla="*/ 217 w 319"/>
                <a:gd name="T19" fmla="*/ 17 h 219"/>
                <a:gd name="T20" fmla="*/ 192 w 319"/>
                <a:gd name="T21" fmla="*/ 25 h 219"/>
                <a:gd name="T22" fmla="*/ 175 w 319"/>
                <a:gd name="T23" fmla="*/ 34 h 219"/>
                <a:gd name="T24" fmla="*/ 159 w 319"/>
                <a:gd name="T25" fmla="*/ 34 h 219"/>
                <a:gd name="T26" fmla="*/ 125 w 319"/>
                <a:gd name="T27" fmla="*/ 51 h 219"/>
                <a:gd name="T28" fmla="*/ 108 w 319"/>
                <a:gd name="T29" fmla="*/ 59 h 219"/>
                <a:gd name="T30" fmla="*/ 84 w 319"/>
                <a:gd name="T31" fmla="*/ 67 h 219"/>
                <a:gd name="T32" fmla="*/ 58 w 319"/>
                <a:gd name="T33" fmla="*/ 84 h 219"/>
                <a:gd name="T34" fmla="*/ 42 w 319"/>
                <a:gd name="T35" fmla="*/ 92 h 219"/>
                <a:gd name="T36" fmla="*/ 25 w 319"/>
                <a:gd name="T37" fmla="*/ 109 h 219"/>
                <a:gd name="T38" fmla="*/ 8 w 319"/>
                <a:gd name="T39" fmla="*/ 117 h 219"/>
                <a:gd name="T40" fmla="*/ 0 w 319"/>
                <a:gd name="T41" fmla="*/ 134 h 219"/>
                <a:gd name="T42" fmla="*/ 67 w 319"/>
                <a:gd name="T43" fmla="*/ 218 h 219"/>
                <a:gd name="T44" fmla="*/ 75 w 319"/>
                <a:gd name="T45" fmla="*/ 209 h 219"/>
                <a:gd name="T46" fmla="*/ 92 w 319"/>
                <a:gd name="T47" fmla="*/ 201 h 219"/>
                <a:gd name="T48" fmla="*/ 108 w 319"/>
                <a:gd name="T49" fmla="*/ 193 h 219"/>
                <a:gd name="T50" fmla="*/ 125 w 319"/>
                <a:gd name="T51" fmla="*/ 184 h 219"/>
                <a:gd name="T52" fmla="*/ 150 w 319"/>
                <a:gd name="T53" fmla="*/ 176 h 219"/>
                <a:gd name="T54" fmla="*/ 167 w 319"/>
                <a:gd name="T55" fmla="*/ 167 h 219"/>
                <a:gd name="T56" fmla="*/ 184 w 319"/>
                <a:gd name="T57" fmla="*/ 167 h 219"/>
                <a:gd name="T58" fmla="*/ 209 w 319"/>
                <a:gd name="T59" fmla="*/ 159 h 219"/>
                <a:gd name="T60" fmla="*/ 226 w 319"/>
                <a:gd name="T61" fmla="*/ 159 h 219"/>
                <a:gd name="T62" fmla="*/ 242 w 319"/>
                <a:gd name="T63" fmla="*/ 151 h 219"/>
                <a:gd name="T64" fmla="*/ 242 w 319"/>
                <a:gd name="T65" fmla="*/ 151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9" h="219">
                  <a:moveTo>
                    <a:pt x="242" y="151"/>
                  </a:moveTo>
                  <a:cubicBezTo>
                    <a:pt x="251" y="151"/>
                    <a:pt x="251" y="151"/>
                    <a:pt x="251" y="151"/>
                  </a:cubicBezTo>
                  <a:lnTo>
                    <a:pt x="259" y="151"/>
                  </a:lnTo>
                  <a:lnTo>
                    <a:pt x="267" y="151"/>
                  </a:lnTo>
                  <a:lnTo>
                    <a:pt x="276" y="151"/>
                  </a:lnTo>
                  <a:lnTo>
                    <a:pt x="284" y="151"/>
                  </a:lnTo>
                  <a:lnTo>
                    <a:pt x="293" y="151"/>
                  </a:lnTo>
                  <a:lnTo>
                    <a:pt x="301" y="151"/>
                  </a:lnTo>
                  <a:lnTo>
                    <a:pt x="309" y="151"/>
                  </a:lnTo>
                  <a:cubicBezTo>
                    <a:pt x="318" y="151"/>
                    <a:pt x="318" y="142"/>
                    <a:pt x="318" y="142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9" y="9"/>
                    <a:pt x="309" y="0"/>
                    <a:pt x="301" y="0"/>
                  </a:cubicBezTo>
                  <a:lnTo>
                    <a:pt x="293" y="0"/>
                  </a:lnTo>
                  <a:cubicBezTo>
                    <a:pt x="284" y="9"/>
                    <a:pt x="284" y="9"/>
                    <a:pt x="276" y="9"/>
                  </a:cubicBezTo>
                  <a:lnTo>
                    <a:pt x="267" y="9"/>
                  </a:lnTo>
                  <a:lnTo>
                    <a:pt x="259" y="9"/>
                  </a:lnTo>
                  <a:cubicBezTo>
                    <a:pt x="251" y="9"/>
                    <a:pt x="251" y="9"/>
                    <a:pt x="242" y="9"/>
                  </a:cubicBezTo>
                  <a:lnTo>
                    <a:pt x="234" y="17"/>
                  </a:lnTo>
                  <a:cubicBezTo>
                    <a:pt x="226" y="17"/>
                    <a:pt x="226" y="17"/>
                    <a:pt x="226" y="17"/>
                  </a:cubicBezTo>
                  <a:lnTo>
                    <a:pt x="217" y="17"/>
                  </a:lnTo>
                  <a:cubicBezTo>
                    <a:pt x="209" y="17"/>
                    <a:pt x="209" y="17"/>
                    <a:pt x="200" y="25"/>
                  </a:cubicBezTo>
                  <a:lnTo>
                    <a:pt x="192" y="25"/>
                  </a:lnTo>
                  <a:cubicBezTo>
                    <a:pt x="184" y="25"/>
                    <a:pt x="184" y="25"/>
                    <a:pt x="184" y="25"/>
                  </a:cubicBezTo>
                  <a:cubicBezTo>
                    <a:pt x="175" y="34"/>
                    <a:pt x="175" y="34"/>
                    <a:pt x="175" y="34"/>
                  </a:cubicBezTo>
                  <a:cubicBezTo>
                    <a:pt x="167" y="34"/>
                    <a:pt x="167" y="34"/>
                    <a:pt x="167" y="34"/>
                  </a:cubicBezTo>
                  <a:lnTo>
                    <a:pt x="159" y="34"/>
                  </a:lnTo>
                  <a:cubicBezTo>
                    <a:pt x="150" y="42"/>
                    <a:pt x="150" y="42"/>
                    <a:pt x="142" y="42"/>
                  </a:cubicBezTo>
                  <a:cubicBezTo>
                    <a:pt x="142" y="42"/>
                    <a:pt x="134" y="51"/>
                    <a:pt x="125" y="51"/>
                  </a:cubicBezTo>
                  <a:cubicBezTo>
                    <a:pt x="117" y="51"/>
                    <a:pt x="117" y="51"/>
                    <a:pt x="117" y="59"/>
                  </a:cubicBezTo>
                  <a:cubicBezTo>
                    <a:pt x="108" y="59"/>
                    <a:pt x="108" y="59"/>
                    <a:pt x="108" y="59"/>
                  </a:cubicBezTo>
                  <a:lnTo>
                    <a:pt x="100" y="59"/>
                  </a:lnTo>
                  <a:cubicBezTo>
                    <a:pt x="92" y="67"/>
                    <a:pt x="92" y="67"/>
                    <a:pt x="84" y="67"/>
                  </a:cubicBezTo>
                  <a:lnTo>
                    <a:pt x="75" y="75"/>
                  </a:lnTo>
                  <a:cubicBezTo>
                    <a:pt x="67" y="75"/>
                    <a:pt x="67" y="75"/>
                    <a:pt x="58" y="84"/>
                  </a:cubicBezTo>
                  <a:lnTo>
                    <a:pt x="50" y="92"/>
                  </a:lnTo>
                  <a:lnTo>
                    <a:pt x="42" y="92"/>
                  </a:lnTo>
                  <a:cubicBezTo>
                    <a:pt x="33" y="101"/>
                    <a:pt x="33" y="101"/>
                    <a:pt x="33" y="101"/>
                  </a:cubicBezTo>
                  <a:cubicBezTo>
                    <a:pt x="25" y="101"/>
                    <a:pt x="25" y="109"/>
                    <a:pt x="25" y="109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7" y="117"/>
                    <a:pt x="8" y="117"/>
                    <a:pt x="8" y="117"/>
                  </a:cubicBezTo>
                  <a:cubicBezTo>
                    <a:pt x="8" y="117"/>
                    <a:pt x="0" y="117"/>
                    <a:pt x="0" y="126"/>
                  </a:cubicBezTo>
                  <a:lnTo>
                    <a:pt x="0" y="134"/>
                  </a:lnTo>
                  <a:cubicBezTo>
                    <a:pt x="58" y="209"/>
                    <a:pt x="58" y="209"/>
                    <a:pt x="58" y="209"/>
                  </a:cubicBezTo>
                  <a:cubicBezTo>
                    <a:pt x="58" y="218"/>
                    <a:pt x="58" y="218"/>
                    <a:pt x="67" y="218"/>
                  </a:cubicBezTo>
                  <a:cubicBezTo>
                    <a:pt x="67" y="209"/>
                    <a:pt x="67" y="209"/>
                    <a:pt x="67" y="209"/>
                  </a:cubicBezTo>
                  <a:cubicBezTo>
                    <a:pt x="75" y="209"/>
                    <a:pt x="75" y="209"/>
                    <a:pt x="75" y="209"/>
                  </a:cubicBezTo>
                  <a:lnTo>
                    <a:pt x="84" y="201"/>
                  </a:lnTo>
                  <a:lnTo>
                    <a:pt x="92" y="201"/>
                  </a:lnTo>
                  <a:lnTo>
                    <a:pt x="100" y="201"/>
                  </a:lnTo>
                  <a:cubicBezTo>
                    <a:pt x="100" y="193"/>
                    <a:pt x="100" y="193"/>
                    <a:pt x="108" y="193"/>
                  </a:cubicBezTo>
                  <a:cubicBezTo>
                    <a:pt x="108" y="193"/>
                    <a:pt x="117" y="193"/>
                    <a:pt x="117" y="184"/>
                  </a:cubicBezTo>
                  <a:lnTo>
                    <a:pt x="125" y="184"/>
                  </a:lnTo>
                  <a:cubicBezTo>
                    <a:pt x="134" y="184"/>
                    <a:pt x="134" y="184"/>
                    <a:pt x="134" y="176"/>
                  </a:cubicBezTo>
                  <a:cubicBezTo>
                    <a:pt x="142" y="176"/>
                    <a:pt x="142" y="176"/>
                    <a:pt x="150" y="176"/>
                  </a:cubicBezTo>
                  <a:lnTo>
                    <a:pt x="159" y="176"/>
                  </a:lnTo>
                  <a:cubicBezTo>
                    <a:pt x="159" y="167"/>
                    <a:pt x="167" y="167"/>
                    <a:pt x="167" y="167"/>
                  </a:cubicBezTo>
                  <a:lnTo>
                    <a:pt x="175" y="167"/>
                  </a:lnTo>
                  <a:lnTo>
                    <a:pt x="184" y="167"/>
                  </a:lnTo>
                  <a:cubicBezTo>
                    <a:pt x="192" y="167"/>
                    <a:pt x="192" y="159"/>
                    <a:pt x="200" y="159"/>
                  </a:cubicBezTo>
                  <a:cubicBezTo>
                    <a:pt x="209" y="159"/>
                    <a:pt x="209" y="159"/>
                    <a:pt x="209" y="159"/>
                  </a:cubicBezTo>
                  <a:lnTo>
                    <a:pt x="217" y="159"/>
                  </a:lnTo>
                  <a:lnTo>
                    <a:pt x="226" y="159"/>
                  </a:lnTo>
                  <a:lnTo>
                    <a:pt x="234" y="151"/>
                  </a:lnTo>
                  <a:lnTo>
                    <a:pt x="242" y="151"/>
                  </a:lnTo>
                  <a:close/>
                  <a:moveTo>
                    <a:pt x="242" y="151"/>
                  </a:moveTo>
                  <a:lnTo>
                    <a:pt x="242" y="15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7" name="Freeform: Shape 29">
              <a:extLst>
                <a:ext uri="{FF2B5EF4-FFF2-40B4-BE49-F238E27FC236}">
                  <a16:creationId xmlns:a16="http://schemas.microsoft.com/office/drawing/2014/main" id="{651D4C6F-C032-8292-7DC2-8DBDD77F7F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6663" y="5313362"/>
              <a:ext cx="84137" cy="106362"/>
            </a:xfrm>
            <a:custGeom>
              <a:avLst/>
              <a:gdLst>
                <a:gd name="T0" fmla="*/ 83 w 235"/>
                <a:gd name="T1" fmla="*/ 101 h 294"/>
                <a:gd name="T2" fmla="*/ 75 w 235"/>
                <a:gd name="T3" fmla="*/ 109 h 294"/>
                <a:gd name="T4" fmla="*/ 58 w 235"/>
                <a:gd name="T5" fmla="*/ 134 h 294"/>
                <a:gd name="T6" fmla="*/ 50 w 235"/>
                <a:gd name="T7" fmla="*/ 151 h 294"/>
                <a:gd name="T8" fmla="*/ 24 w 235"/>
                <a:gd name="T9" fmla="*/ 185 h 294"/>
                <a:gd name="T10" fmla="*/ 24 w 235"/>
                <a:gd name="T11" fmla="*/ 201 h 294"/>
                <a:gd name="T12" fmla="*/ 16 w 235"/>
                <a:gd name="T13" fmla="*/ 226 h 294"/>
                <a:gd name="T14" fmla="*/ 8 w 235"/>
                <a:gd name="T15" fmla="*/ 243 h 294"/>
                <a:gd name="T16" fmla="*/ 0 w 235"/>
                <a:gd name="T17" fmla="*/ 260 h 294"/>
                <a:gd name="T18" fmla="*/ 50 w 235"/>
                <a:gd name="T19" fmla="*/ 293 h 294"/>
                <a:gd name="T20" fmla="*/ 66 w 235"/>
                <a:gd name="T21" fmla="*/ 285 h 294"/>
                <a:gd name="T22" fmla="*/ 66 w 235"/>
                <a:gd name="T23" fmla="*/ 268 h 294"/>
                <a:gd name="T24" fmla="*/ 75 w 235"/>
                <a:gd name="T25" fmla="*/ 251 h 294"/>
                <a:gd name="T26" fmla="*/ 91 w 235"/>
                <a:gd name="T27" fmla="*/ 235 h 294"/>
                <a:gd name="T28" fmla="*/ 100 w 235"/>
                <a:gd name="T29" fmla="*/ 226 h 294"/>
                <a:gd name="T30" fmla="*/ 116 w 235"/>
                <a:gd name="T31" fmla="*/ 193 h 294"/>
                <a:gd name="T32" fmla="*/ 133 w 235"/>
                <a:gd name="T33" fmla="*/ 176 h 294"/>
                <a:gd name="T34" fmla="*/ 150 w 235"/>
                <a:gd name="T35" fmla="*/ 159 h 294"/>
                <a:gd name="T36" fmla="*/ 158 w 235"/>
                <a:gd name="T37" fmla="*/ 151 h 294"/>
                <a:gd name="T38" fmla="*/ 167 w 235"/>
                <a:gd name="T39" fmla="*/ 134 h 294"/>
                <a:gd name="T40" fmla="*/ 183 w 235"/>
                <a:gd name="T41" fmla="*/ 118 h 294"/>
                <a:gd name="T42" fmla="*/ 200 w 235"/>
                <a:gd name="T43" fmla="*/ 101 h 294"/>
                <a:gd name="T44" fmla="*/ 217 w 235"/>
                <a:gd name="T45" fmla="*/ 92 h 294"/>
                <a:gd name="T46" fmla="*/ 225 w 235"/>
                <a:gd name="T47" fmla="*/ 84 h 294"/>
                <a:gd name="T48" fmla="*/ 234 w 235"/>
                <a:gd name="T49" fmla="*/ 67 h 294"/>
                <a:gd name="T50" fmla="*/ 167 w 235"/>
                <a:gd name="T51" fmla="*/ 0 h 294"/>
                <a:gd name="T52" fmla="*/ 150 w 235"/>
                <a:gd name="T53" fmla="*/ 9 h 294"/>
                <a:gd name="T54" fmla="*/ 142 w 235"/>
                <a:gd name="T55" fmla="*/ 26 h 294"/>
                <a:gd name="T56" fmla="*/ 125 w 235"/>
                <a:gd name="T57" fmla="*/ 42 h 294"/>
                <a:gd name="T58" fmla="*/ 108 w 235"/>
                <a:gd name="T59" fmla="*/ 59 h 294"/>
                <a:gd name="T60" fmla="*/ 91 w 235"/>
                <a:gd name="T61" fmla="*/ 84 h 294"/>
                <a:gd name="T62" fmla="*/ 83 w 235"/>
                <a:gd name="T63" fmla="*/ 92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5" h="294">
                  <a:moveTo>
                    <a:pt x="83" y="92"/>
                  </a:moveTo>
                  <a:lnTo>
                    <a:pt x="83" y="101"/>
                  </a:lnTo>
                  <a:lnTo>
                    <a:pt x="75" y="101"/>
                  </a:lnTo>
                  <a:cubicBezTo>
                    <a:pt x="75" y="109"/>
                    <a:pt x="75" y="109"/>
                    <a:pt x="75" y="109"/>
                  </a:cubicBezTo>
                  <a:cubicBezTo>
                    <a:pt x="66" y="118"/>
                    <a:pt x="66" y="118"/>
                    <a:pt x="66" y="126"/>
                  </a:cubicBezTo>
                  <a:cubicBezTo>
                    <a:pt x="58" y="126"/>
                    <a:pt x="58" y="134"/>
                    <a:pt x="58" y="134"/>
                  </a:cubicBezTo>
                  <a:cubicBezTo>
                    <a:pt x="50" y="143"/>
                    <a:pt x="50" y="143"/>
                    <a:pt x="50" y="143"/>
                  </a:cubicBezTo>
                  <a:lnTo>
                    <a:pt x="50" y="151"/>
                  </a:lnTo>
                  <a:cubicBezTo>
                    <a:pt x="41" y="159"/>
                    <a:pt x="41" y="168"/>
                    <a:pt x="33" y="176"/>
                  </a:cubicBezTo>
                  <a:cubicBezTo>
                    <a:pt x="33" y="176"/>
                    <a:pt x="33" y="185"/>
                    <a:pt x="24" y="185"/>
                  </a:cubicBezTo>
                  <a:cubicBezTo>
                    <a:pt x="24" y="193"/>
                    <a:pt x="24" y="193"/>
                    <a:pt x="24" y="193"/>
                  </a:cubicBezTo>
                  <a:lnTo>
                    <a:pt x="24" y="201"/>
                  </a:lnTo>
                  <a:lnTo>
                    <a:pt x="16" y="209"/>
                  </a:lnTo>
                  <a:cubicBezTo>
                    <a:pt x="16" y="218"/>
                    <a:pt x="16" y="218"/>
                    <a:pt x="16" y="226"/>
                  </a:cubicBezTo>
                  <a:cubicBezTo>
                    <a:pt x="8" y="226"/>
                    <a:pt x="8" y="226"/>
                    <a:pt x="8" y="235"/>
                  </a:cubicBezTo>
                  <a:lnTo>
                    <a:pt x="8" y="243"/>
                  </a:lnTo>
                  <a:cubicBezTo>
                    <a:pt x="8" y="243"/>
                    <a:pt x="0" y="243"/>
                    <a:pt x="0" y="251"/>
                  </a:cubicBezTo>
                  <a:lnTo>
                    <a:pt x="0" y="260"/>
                  </a:lnTo>
                  <a:cubicBezTo>
                    <a:pt x="0" y="268"/>
                    <a:pt x="0" y="268"/>
                    <a:pt x="0" y="268"/>
                  </a:cubicBezTo>
                  <a:cubicBezTo>
                    <a:pt x="50" y="293"/>
                    <a:pt x="50" y="293"/>
                    <a:pt x="50" y="293"/>
                  </a:cubicBezTo>
                  <a:cubicBezTo>
                    <a:pt x="58" y="293"/>
                    <a:pt x="58" y="293"/>
                    <a:pt x="58" y="285"/>
                  </a:cubicBezTo>
                  <a:lnTo>
                    <a:pt x="66" y="285"/>
                  </a:lnTo>
                  <a:lnTo>
                    <a:pt x="66" y="276"/>
                  </a:lnTo>
                  <a:lnTo>
                    <a:pt x="66" y="268"/>
                  </a:lnTo>
                  <a:cubicBezTo>
                    <a:pt x="75" y="268"/>
                    <a:pt x="75" y="268"/>
                    <a:pt x="75" y="260"/>
                  </a:cubicBezTo>
                  <a:lnTo>
                    <a:pt x="75" y="251"/>
                  </a:lnTo>
                  <a:cubicBezTo>
                    <a:pt x="83" y="251"/>
                    <a:pt x="83" y="251"/>
                    <a:pt x="83" y="243"/>
                  </a:cubicBezTo>
                  <a:lnTo>
                    <a:pt x="91" y="235"/>
                  </a:lnTo>
                  <a:lnTo>
                    <a:pt x="91" y="226"/>
                  </a:lnTo>
                  <a:lnTo>
                    <a:pt x="100" y="226"/>
                  </a:lnTo>
                  <a:cubicBezTo>
                    <a:pt x="100" y="218"/>
                    <a:pt x="100" y="218"/>
                    <a:pt x="100" y="218"/>
                  </a:cubicBezTo>
                  <a:cubicBezTo>
                    <a:pt x="108" y="209"/>
                    <a:pt x="108" y="201"/>
                    <a:pt x="116" y="193"/>
                  </a:cubicBezTo>
                  <a:lnTo>
                    <a:pt x="125" y="185"/>
                  </a:lnTo>
                  <a:cubicBezTo>
                    <a:pt x="125" y="176"/>
                    <a:pt x="133" y="176"/>
                    <a:pt x="133" y="176"/>
                  </a:cubicBezTo>
                  <a:cubicBezTo>
                    <a:pt x="133" y="168"/>
                    <a:pt x="142" y="168"/>
                    <a:pt x="142" y="159"/>
                  </a:cubicBezTo>
                  <a:lnTo>
                    <a:pt x="150" y="159"/>
                  </a:lnTo>
                  <a:lnTo>
                    <a:pt x="150" y="151"/>
                  </a:lnTo>
                  <a:lnTo>
                    <a:pt x="158" y="151"/>
                  </a:lnTo>
                  <a:cubicBezTo>
                    <a:pt x="158" y="143"/>
                    <a:pt x="158" y="143"/>
                    <a:pt x="158" y="143"/>
                  </a:cubicBezTo>
                  <a:cubicBezTo>
                    <a:pt x="167" y="143"/>
                    <a:pt x="167" y="134"/>
                    <a:pt x="167" y="134"/>
                  </a:cubicBezTo>
                  <a:cubicBezTo>
                    <a:pt x="175" y="134"/>
                    <a:pt x="175" y="126"/>
                    <a:pt x="175" y="126"/>
                  </a:cubicBezTo>
                  <a:cubicBezTo>
                    <a:pt x="183" y="126"/>
                    <a:pt x="183" y="118"/>
                    <a:pt x="183" y="118"/>
                  </a:cubicBezTo>
                  <a:cubicBezTo>
                    <a:pt x="192" y="118"/>
                    <a:pt x="192" y="109"/>
                    <a:pt x="192" y="109"/>
                  </a:cubicBezTo>
                  <a:cubicBezTo>
                    <a:pt x="200" y="109"/>
                    <a:pt x="200" y="109"/>
                    <a:pt x="200" y="101"/>
                  </a:cubicBezTo>
                  <a:lnTo>
                    <a:pt x="209" y="101"/>
                  </a:lnTo>
                  <a:cubicBezTo>
                    <a:pt x="209" y="92"/>
                    <a:pt x="217" y="92"/>
                    <a:pt x="217" y="92"/>
                  </a:cubicBezTo>
                  <a:lnTo>
                    <a:pt x="217" y="84"/>
                  </a:lnTo>
                  <a:cubicBezTo>
                    <a:pt x="225" y="84"/>
                    <a:pt x="225" y="84"/>
                    <a:pt x="225" y="84"/>
                  </a:cubicBezTo>
                  <a:lnTo>
                    <a:pt x="234" y="84"/>
                  </a:lnTo>
                  <a:cubicBezTo>
                    <a:pt x="234" y="76"/>
                    <a:pt x="234" y="76"/>
                    <a:pt x="234" y="67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58" y="0"/>
                    <a:pt x="158" y="0"/>
                    <a:pt x="158" y="9"/>
                  </a:cubicBezTo>
                  <a:lnTo>
                    <a:pt x="150" y="9"/>
                  </a:lnTo>
                  <a:lnTo>
                    <a:pt x="150" y="17"/>
                  </a:lnTo>
                  <a:cubicBezTo>
                    <a:pt x="142" y="17"/>
                    <a:pt x="142" y="26"/>
                    <a:pt x="142" y="26"/>
                  </a:cubicBezTo>
                  <a:lnTo>
                    <a:pt x="133" y="34"/>
                  </a:lnTo>
                  <a:lnTo>
                    <a:pt x="125" y="42"/>
                  </a:lnTo>
                  <a:lnTo>
                    <a:pt x="116" y="51"/>
                  </a:lnTo>
                  <a:cubicBezTo>
                    <a:pt x="116" y="59"/>
                    <a:pt x="108" y="59"/>
                    <a:pt x="108" y="59"/>
                  </a:cubicBezTo>
                  <a:cubicBezTo>
                    <a:pt x="108" y="67"/>
                    <a:pt x="100" y="67"/>
                    <a:pt x="100" y="76"/>
                  </a:cubicBezTo>
                  <a:cubicBezTo>
                    <a:pt x="91" y="76"/>
                    <a:pt x="91" y="84"/>
                    <a:pt x="91" y="84"/>
                  </a:cubicBezTo>
                  <a:lnTo>
                    <a:pt x="83" y="92"/>
                  </a:lnTo>
                  <a:close/>
                  <a:moveTo>
                    <a:pt x="83" y="92"/>
                  </a:moveTo>
                  <a:lnTo>
                    <a:pt x="83" y="9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8" name="Freeform: Shape 30">
              <a:extLst>
                <a:ext uri="{FF2B5EF4-FFF2-40B4-BE49-F238E27FC236}">
                  <a16:creationId xmlns:a16="http://schemas.microsoft.com/office/drawing/2014/main" id="{1CD1B9D0-1E8E-CC91-8BA6-2F6A7D15C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963" y="5430837"/>
              <a:ext cx="26987" cy="93662"/>
            </a:xfrm>
            <a:custGeom>
              <a:avLst/>
              <a:gdLst>
                <a:gd name="T0" fmla="*/ 17 w 76"/>
                <a:gd name="T1" fmla="*/ 8 h 260"/>
                <a:gd name="T2" fmla="*/ 8 w 76"/>
                <a:gd name="T3" fmla="*/ 8 h 260"/>
                <a:gd name="T4" fmla="*/ 8 w 76"/>
                <a:gd name="T5" fmla="*/ 16 h 260"/>
                <a:gd name="T6" fmla="*/ 8 w 76"/>
                <a:gd name="T7" fmla="*/ 25 h 260"/>
                <a:gd name="T8" fmla="*/ 8 w 76"/>
                <a:gd name="T9" fmla="*/ 33 h 260"/>
                <a:gd name="T10" fmla="*/ 8 w 76"/>
                <a:gd name="T11" fmla="*/ 41 h 260"/>
                <a:gd name="T12" fmla="*/ 8 w 76"/>
                <a:gd name="T13" fmla="*/ 50 h 260"/>
                <a:gd name="T14" fmla="*/ 0 w 76"/>
                <a:gd name="T15" fmla="*/ 66 h 260"/>
                <a:gd name="T16" fmla="*/ 0 w 76"/>
                <a:gd name="T17" fmla="*/ 83 h 260"/>
                <a:gd name="T18" fmla="*/ 0 w 76"/>
                <a:gd name="T19" fmla="*/ 100 h 260"/>
                <a:gd name="T20" fmla="*/ 0 w 76"/>
                <a:gd name="T21" fmla="*/ 125 h 260"/>
                <a:gd name="T22" fmla="*/ 0 w 76"/>
                <a:gd name="T23" fmla="*/ 133 h 260"/>
                <a:gd name="T24" fmla="*/ 0 w 76"/>
                <a:gd name="T25" fmla="*/ 142 h 260"/>
                <a:gd name="T26" fmla="*/ 0 w 76"/>
                <a:gd name="T27" fmla="*/ 150 h 260"/>
                <a:gd name="T28" fmla="*/ 0 w 76"/>
                <a:gd name="T29" fmla="*/ 159 h 260"/>
                <a:gd name="T30" fmla="*/ 0 w 76"/>
                <a:gd name="T31" fmla="*/ 167 h 260"/>
                <a:gd name="T32" fmla="*/ 0 w 76"/>
                <a:gd name="T33" fmla="*/ 175 h 260"/>
                <a:gd name="T34" fmla="*/ 0 w 76"/>
                <a:gd name="T35" fmla="*/ 183 h 260"/>
                <a:gd name="T36" fmla="*/ 0 w 76"/>
                <a:gd name="T37" fmla="*/ 192 h 260"/>
                <a:gd name="T38" fmla="*/ 0 w 76"/>
                <a:gd name="T39" fmla="*/ 200 h 260"/>
                <a:gd name="T40" fmla="*/ 0 w 76"/>
                <a:gd name="T41" fmla="*/ 209 h 260"/>
                <a:gd name="T42" fmla="*/ 0 w 76"/>
                <a:gd name="T43" fmla="*/ 217 h 260"/>
                <a:gd name="T44" fmla="*/ 8 w 76"/>
                <a:gd name="T45" fmla="*/ 225 h 260"/>
                <a:gd name="T46" fmla="*/ 8 w 76"/>
                <a:gd name="T47" fmla="*/ 242 h 260"/>
                <a:gd name="T48" fmla="*/ 8 w 76"/>
                <a:gd name="T49" fmla="*/ 250 h 260"/>
                <a:gd name="T50" fmla="*/ 17 w 76"/>
                <a:gd name="T51" fmla="*/ 259 h 260"/>
                <a:gd name="T52" fmla="*/ 34 w 76"/>
                <a:gd name="T53" fmla="*/ 259 h 260"/>
                <a:gd name="T54" fmla="*/ 42 w 76"/>
                <a:gd name="T55" fmla="*/ 250 h 260"/>
                <a:gd name="T56" fmla="*/ 42 w 76"/>
                <a:gd name="T57" fmla="*/ 234 h 260"/>
                <a:gd name="T58" fmla="*/ 42 w 76"/>
                <a:gd name="T59" fmla="*/ 225 h 260"/>
                <a:gd name="T60" fmla="*/ 42 w 76"/>
                <a:gd name="T61" fmla="*/ 209 h 260"/>
                <a:gd name="T62" fmla="*/ 42 w 76"/>
                <a:gd name="T63" fmla="*/ 200 h 260"/>
                <a:gd name="T64" fmla="*/ 42 w 76"/>
                <a:gd name="T65" fmla="*/ 192 h 260"/>
                <a:gd name="T66" fmla="*/ 42 w 76"/>
                <a:gd name="T67" fmla="*/ 183 h 260"/>
                <a:gd name="T68" fmla="*/ 42 w 76"/>
                <a:gd name="T69" fmla="*/ 175 h 260"/>
                <a:gd name="T70" fmla="*/ 42 w 76"/>
                <a:gd name="T71" fmla="*/ 167 h 260"/>
                <a:gd name="T72" fmla="*/ 42 w 76"/>
                <a:gd name="T73" fmla="*/ 159 h 260"/>
                <a:gd name="T74" fmla="*/ 42 w 76"/>
                <a:gd name="T75" fmla="*/ 150 h 260"/>
                <a:gd name="T76" fmla="*/ 42 w 76"/>
                <a:gd name="T77" fmla="*/ 142 h 260"/>
                <a:gd name="T78" fmla="*/ 42 w 76"/>
                <a:gd name="T79" fmla="*/ 133 h 260"/>
                <a:gd name="T80" fmla="*/ 42 w 76"/>
                <a:gd name="T81" fmla="*/ 125 h 260"/>
                <a:gd name="T82" fmla="*/ 50 w 76"/>
                <a:gd name="T83" fmla="*/ 100 h 260"/>
                <a:gd name="T84" fmla="*/ 50 w 76"/>
                <a:gd name="T85" fmla="*/ 92 h 260"/>
                <a:gd name="T86" fmla="*/ 58 w 76"/>
                <a:gd name="T87" fmla="*/ 75 h 260"/>
                <a:gd name="T88" fmla="*/ 58 w 76"/>
                <a:gd name="T89" fmla="*/ 58 h 260"/>
                <a:gd name="T90" fmla="*/ 58 w 76"/>
                <a:gd name="T91" fmla="*/ 50 h 260"/>
                <a:gd name="T92" fmla="*/ 67 w 76"/>
                <a:gd name="T93" fmla="*/ 41 h 260"/>
                <a:gd name="T94" fmla="*/ 67 w 76"/>
                <a:gd name="T95" fmla="*/ 33 h 260"/>
                <a:gd name="T96" fmla="*/ 67 w 76"/>
                <a:gd name="T97" fmla="*/ 25 h 260"/>
                <a:gd name="T98" fmla="*/ 75 w 76"/>
                <a:gd name="T99" fmla="*/ 16 h 260"/>
                <a:gd name="T100" fmla="*/ 67 w 76"/>
                <a:gd name="T101" fmla="*/ 8 h 260"/>
                <a:gd name="T102" fmla="*/ 25 w 76"/>
                <a:gd name="T103" fmla="*/ 0 h 260"/>
                <a:gd name="T104" fmla="*/ 17 w 76"/>
                <a:gd name="T105" fmla="*/ 8 h 260"/>
                <a:gd name="T106" fmla="*/ 17 w 76"/>
                <a:gd name="T107" fmla="*/ 8 h 260"/>
                <a:gd name="T108" fmla="*/ 17 w 76"/>
                <a:gd name="T109" fmla="*/ 8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6" h="260">
                  <a:moveTo>
                    <a:pt x="17" y="8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8" y="25"/>
                  </a:lnTo>
                  <a:lnTo>
                    <a:pt x="8" y="33"/>
                  </a:lnTo>
                  <a:lnTo>
                    <a:pt x="8" y="41"/>
                  </a:lnTo>
                  <a:lnTo>
                    <a:pt x="8" y="50"/>
                  </a:lnTo>
                  <a:cubicBezTo>
                    <a:pt x="8" y="50"/>
                    <a:pt x="0" y="58"/>
                    <a:pt x="0" y="66"/>
                  </a:cubicBezTo>
                  <a:cubicBezTo>
                    <a:pt x="0" y="75"/>
                    <a:pt x="0" y="75"/>
                    <a:pt x="0" y="83"/>
                  </a:cubicBezTo>
                  <a:cubicBezTo>
                    <a:pt x="0" y="92"/>
                    <a:pt x="0" y="92"/>
                    <a:pt x="0" y="100"/>
                  </a:cubicBezTo>
                  <a:cubicBezTo>
                    <a:pt x="0" y="108"/>
                    <a:pt x="0" y="117"/>
                    <a:pt x="0" y="125"/>
                  </a:cubicBezTo>
                  <a:cubicBezTo>
                    <a:pt x="0" y="133"/>
                    <a:pt x="0" y="133"/>
                    <a:pt x="0" y="133"/>
                  </a:cubicBezTo>
                  <a:lnTo>
                    <a:pt x="0" y="142"/>
                  </a:lnTo>
                  <a:lnTo>
                    <a:pt x="0" y="150"/>
                  </a:lnTo>
                  <a:cubicBezTo>
                    <a:pt x="0" y="159"/>
                    <a:pt x="0" y="159"/>
                    <a:pt x="0" y="159"/>
                  </a:cubicBezTo>
                  <a:lnTo>
                    <a:pt x="0" y="167"/>
                  </a:ln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0" y="183"/>
                    <a:pt x="0" y="183"/>
                  </a:cubicBezTo>
                  <a:lnTo>
                    <a:pt x="0" y="192"/>
                  </a:lnTo>
                  <a:lnTo>
                    <a:pt x="0" y="200"/>
                  </a:lnTo>
                  <a:lnTo>
                    <a:pt x="0" y="209"/>
                  </a:lnTo>
                  <a:lnTo>
                    <a:pt x="0" y="217"/>
                  </a:lnTo>
                  <a:lnTo>
                    <a:pt x="8" y="225"/>
                  </a:lnTo>
                  <a:cubicBezTo>
                    <a:pt x="8" y="234"/>
                    <a:pt x="8" y="234"/>
                    <a:pt x="8" y="242"/>
                  </a:cubicBezTo>
                  <a:lnTo>
                    <a:pt x="8" y="250"/>
                  </a:lnTo>
                  <a:cubicBezTo>
                    <a:pt x="8" y="259"/>
                    <a:pt x="17" y="259"/>
                    <a:pt x="17" y="259"/>
                  </a:cubicBezTo>
                  <a:cubicBezTo>
                    <a:pt x="34" y="259"/>
                    <a:pt x="34" y="259"/>
                    <a:pt x="34" y="259"/>
                  </a:cubicBezTo>
                  <a:cubicBezTo>
                    <a:pt x="42" y="259"/>
                    <a:pt x="42" y="250"/>
                    <a:pt x="42" y="250"/>
                  </a:cubicBezTo>
                  <a:cubicBezTo>
                    <a:pt x="42" y="242"/>
                    <a:pt x="42" y="242"/>
                    <a:pt x="42" y="234"/>
                  </a:cubicBezTo>
                  <a:lnTo>
                    <a:pt x="42" y="225"/>
                  </a:lnTo>
                  <a:cubicBezTo>
                    <a:pt x="42" y="217"/>
                    <a:pt x="42" y="217"/>
                    <a:pt x="42" y="209"/>
                  </a:cubicBezTo>
                  <a:lnTo>
                    <a:pt x="42" y="200"/>
                  </a:lnTo>
                  <a:cubicBezTo>
                    <a:pt x="42" y="192"/>
                    <a:pt x="42" y="192"/>
                    <a:pt x="42" y="192"/>
                  </a:cubicBezTo>
                  <a:lnTo>
                    <a:pt x="42" y="183"/>
                  </a:lnTo>
                  <a:lnTo>
                    <a:pt x="42" y="175"/>
                  </a:lnTo>
                  <a:cubicBezTo>
                    <a:pt x="42" y="167"/>
                    <a:pt x="42" y="167"/>
                    <a:pt x="42" y="167"/>
                  </a:cubicBezTo>
                  <a:lnTo>
                    <a:pt x="42" y="159"/>
                  </a:lnTo>
                  <a:cubicBezTo>
                    <a:pt x="42" y="150"/>
                    <a:pt x="42" y="150"/>
                    <a:pt x="42" y="150"/>
                  </a:cubicBezTo>
                  <a:lnTo>
                    <a:pt x="42" y="142"/>
                  </a:lnTo>
                  <a:lnTo>
                    <a:pt x="42" y="133"/>
                  </a:lnTo>
                  <a:cubicBezTo>
                    <a:pt x="42" y="125"/>
                    <a:pt x="42" y="125"/>
                    <a:pt x="42" y="125"/>
                  </a:cubicBezTo>
                  <a:cubicBezTo>
                    <a:pt x="50" y="117"/>
                    <a:pt x="50" y="108"/>
                    <a:pt x="50" y="100"/>
                  </a:cubicBezTo>
                  <a:lnTo>
                    <a:pt x="50" y="92"/>
                  </a:lnTo>
                  <a:cubicBezTo>
                    <a:pt x="50" y="83"/>
                    <a:pt x="50" y="83"/>
                    <a:pt x="58" y="75"/>
                  </a:cubicBezTo>
                  <a:cubicBezTo>
                    <a:pt x="58" y="75"/>
                    <a:pt x="58" y="66"/>
                    <a:pt x="58" y="58"/>
                  </a:cubicBezTo>
                  <a:lnTo>
                    <a:pt x="58" y="50"/>
                  </a:lnTo>
                  <a:cubicBezTo>
                    <a:pt x="67" y="41"/>
                    <a:pt x="67" y="41"/>
                    <a:pt x="67" y="41"/>
                  </a:cubicBezTo>
                  <a:cubicBezTo>
                    <a:pt x="67" y="33"/>
                    <a:pt x="67" y="33"/>
                    <a:pt x="67" y="33"/>
                  </a:cubicBezTo>
                  <a:lnTo>
                    <a:pt x="67" y="25"/>
                  </a:lnTo>
                  <a:lnTo>
                    <a:pt x="75" y="16"/>
                  </a:lnTo>
                  <a:cubicBezTo>
                    <a:pt x="75" y="16"/>
                    <a:pt x="67" y="16"/>
                    <a:pt x="67" y="8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0"/>
                    <a:pt x="17" y="0"/>
                    <a:pt x="17" y="8"/>
                  </a:cubicBezTo>
                  <a:close/>
                  <a:moveTo>
                    <a:pt x="17" y="8"/>
                  </a:move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  <p:sp>
          <p:nvSpPr>
            <p:cNvPr id="89" name="Freeform: Shape 31">
              <a:extLst>
                <a:ext uri="{FF2B5EF4-FFF2-40B4-BE49-F238E27FC236}">
                  <a16:creationId xmlns:a16="http://schemas.microsoft.com/office/drawing/2014/main" id="{86380E32-FF98-5CDE-C217-225F1042C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5888" y="5216524"/>
              <a:ext cx="142875" cy="304800"/>
            </a:xfrm>
            <a:custGeom>
              <a:avLst/>
              <a:gdLst>
                <a:gd name="T0" fmla="*/ 76 w 395"/>
                <a:gd name="T1" fmla="*/ 836 h 845"/>
                <a:gd name="T2" fmla="*/ 126 w 395"/>
                <a:gd name="T3" fmla="*/ 844 h 845"/>
                <a:gd name="T4" fmla="*/ 218 w 395"/>
                <a:gd name="T5" fmla="*/ 786 h 845"/>
                <a:gd name="T6" fmla="*/ 226 w 395"/>
                <a:gd name="T7" fmla="*/ 761 h 845"/>
                <a:gd name="T8" fmla="*/ 327 w 395"/>
                <a:gd name="T9" fmla="*/ 301 h 845"/>
                <a:gd name="T10" fmla="*/ 368 w 395"/>
                <a:gd name="T11" fmla="*/ 134 h 845"/>
                <a:gd name="T12" fmla="*/ 394 w 395"/>
                <a:gd name="T13" fmla="*/ 25 h 845"/>
                <a:gd name="T14" fmla="*/ 377 w 395"/>
                <a:gd name="T15" fmla="*/ 0 h 845"/>
                <a:gd name="T16" fmla="*/ 360 w 395"/>
                <a:gd name="T17" fmla="*/ 8 h 845"/>
                <a:gd name="T18" fmla="*/ 310 w 395"/>
                <a:gd name="T19" fmla="*/ 117 h 845"/>
                <a:gd name="T20" fmla="*/ 235 w 395"/>
                <a:gd name="T21" fmla="*/ 267 h 845"/>
                <a:gd name="T22" fmla="*/ 26 w 395"/>
                <a:gd name="T23" fmla="*/ 694 h 845"/>
                <a:gd name="T24" fmla="*/ 76 w 395"/>
                <a:gd name="T25" fmla="*/ 836 h 845"/>
                <a:gd name="T26" fmla="*/ 126 w 395"/>
                <a:gd name="T27" fmla="*/ 686 h 845"/>
                <a:gd name="T28" fmla="*/ 176 w 395"/>
                <a:gd name="T29" fmla="*/ 736 h 845"/>
                <a:gd name="T30" fmla="*/ 126 w 395"/>
                <a:gd name="T31" fmla="*/ 786 h 845"/>
                <a:gd name="T32" fmla="*/ 76 w 395"/>
                <a:gd name="T33" fmla="*/ 736 h 845"/>
                <a:gd name="T34" fmla="*/ 126 w 395"/>
                <a:gd name="T35" fmla="*/ 686 h 845"/>
                <a:gd name="T36" fmla="*/ 126 w 395"/>
                <a:gd name="T37" fmla="*/ 686 h 845"/>
                <a:gd name="T38" fmla="*/ 126 w 395"/>
                <a:gd name="T39" fmla="*/ 686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5" h="845">
                  <a:moveTo>
                    <a:pt x="76" y="836"/>
                  </a:moveTo>
                  <a:cubicBezTo>
                    <a:pt x="93" y="844"/>
                    <a:pt x="109" y="844"/>
                    <a:pt x="126" y="844"/>
                  </a:cubicBezTo>
                  <a:cubicBezTo>
                    <a:pt x="159" y="844"/>
                    <a:pt x="201" y="819"/>
                    <a:pt x="218" y="786"/>
                  </a:cubicBezTo>
                  <a:cubicBezTo>
                    <a:pt x="218" y="777"/>
                    <a:pt x="218" y="769"/>
                    <a:pt x="226" y="76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68" y="134"/>
                    <a:pt x="368" y="134"/>
                    <a:pt x="368" y="134"/>
                  </a:cubicBezTo>
                  <a:cubicBezTo>
                    <a:pt x="394" y="25"/>
                    <a:pt x="394" y="25"/>
                    <a:pt x="394" y="25"/>
                  </a:cubicBezTo>
                  <a:cubicBezTo>
                    <a:pt x="394" y="8"/>
                    <a:pt x="385" y="0"/>
                    <a:pt x="377" y="0"/>
                  </a:cubicBezTo>
                  <a:cubicBezTo>
                    <a:pt x="368" y="0"/>
                    <a:pt x="368" y="0"/>
                    <a:pt x="360" y="8"/>
                  </a:cubicBezTo>
                  <a:cubicBezTo>
                    <a:pt x="310" y="117"/>
                    <a:pt x="310" y="117"/>
                    <a:pt x="310" y="117"/>
                  </a:cubicBezTo>
                  <a:cubicBezTo>
                    <a:pt x="235" y="267"/>
                    <a:pt x="235" y="267"/>
                    <a:pt x="235" y="267"/>
                  </a:cubicBezTo>
                  <a:cubicBezTo>
                    <a:pt x="26" y="694"/>
                    <a:pt x="26" y="694"/>
                    <a:pt x="26" y="694"/>
                  </a:cubicBezTo>
                  <a:cubicBezTo>
                    <a:pt x="0" y="744"/>
                    <a:pt x="26" y="811"/>
                    <a:pt x="76" y="836"/>
                  </a:cubicBezTo>
                  <a:close/>
                  <a:moveTo>
                    <a:pt x="126" y="686"/>
                  </a:moveTo>
                  <a:cubicBezTo>
                    <a:pt x="151" y="686"/>
                    <a:pt x="176" y="711"/>
                    <a:pt x="176" y="736"/>
                  </a:cubicBezTo>
                  <a:cubicBezTo>
                    <a:pt x="176" y="769"/>
                    <a:pt x="151" y="786"/>
                    <a:pt x="126" y="786"/>
                  </a:cubicBezTo>
                  <a:cubicBezTo>
                    <a:pt x="101" y="786"/>
                    <a:pt x="76" y="769"/>
                    <a:pt x="76" y="736"/>
                  </a:cubicBezTo>
                  <a:cubicBezTo>
                    <a:pt x="76" y="711"/>
                    <a:pt x="101" y="686"/>
                    <a:pt x="126" y="686"/>
                  </a:cubicBezTo>
                  <a:close/>
                  <a:moveTo>
                    <a:pt x="126" y="686"/>
                  </a:moveTo>
                  <a:lnTo>
                    <a:pt x="126" y="68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p14="http://schemas.microsoft.com/office/powerpoint/2010/main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91" name="Freeform: Shape 25">
            <a:extLst>
              <a:ext uri="{FF2B5EF4-FFF2-40B4-BE49-F238E27FC236}">
                <a16:creationId xmlns:a16="http://schemas.microsoft.com/office/drawing/2014/main" id="{18B1892E-8B85-6682-C8A7-6BD0CE514CC5}"/>
              </a:ext>
            </a:extLst>
          </p:cNvPr>
          <p:cNvSpPr>
            <a:spLocks/>
          </p:cNvSpPr>
          <p:nvPr/>
        </p:nvSpPr>
        <p:spPr bwMode="auto">
          <a:xfrm>
            <a:off x="3787683" y="1938307"/>
            <a:ext cx="222373" cy="290477"/>
          </a:xfrm>
          <a:custGeom>
            <a:avLst/>
            <a:gdLst>
              <a:gd name="T0" fmla="*/ 60 w 74"/>
              <a:gd name="T1" fmla="*/ 0 h 97"/>
              <a:gd name="T2" fmla="*/ 72 w 74"/>
              <a:gd name="T3" fmla="*/ 11 h 97"/>
              <a:gd name="T4" fmla="*/ 70 w 74"/>
              <a:gd name="T5" fmla="*/ 52 h 97"/>
              <a:gd name="T6" fmla="*/ 63 w 74"/>
              <a:gd name="T7" fmla="*/ 11 h 97"/>
              <a:gd name="T8" fmla="*/ 60 w 74"/>
              <a:gd name="T9" fmla="*/ 8 h 97"/>
              <a:gd name="T10" fmla="*/ 26 w 74"/>
              <a:gd name="T11" fmla="*/ 11 h 97"/>
              <a:gd name="T12" fmla="*/ 26 w 74"/>
              <a:gd name="T13" fmla="*/ 18 h 97"/>
              <a:gd name="T14" fmla="*/ 19 w 74"/>
              <a:gd name="T15" fmla="*/ 24 h 97"/>
              <a:gd name="T16" fmla="*/ 12 w 74"/>
              <a:gd name="T17" fmla="*/ 24 h 97"/>
              <a:gd name="T18" fmla="*/ 8 w 74"/>
              <a:gd name="T19" fmla="*/ 79 h 97"/>
              <a:gd name="T20" fmla="*/ 9 w 74"/>
              <a:gd name="T21" fmla="*/ 81 h 97"/>
              <a:gd name="T22" fmla="*/ 28 w 74"/>
              <a:gd name="T23" fmla="*/ 82 h 97"/>
              <a:gd name="T24" fmla="*/ 37 w 74"/>
              <a:gd name="T25" fmla="*/ 90 h 97"/>
              <a:gd name="T26" fmla="*/ 3 w 74"/>
              <a:gd name="T27" fmla="*/ 87 h 97"/>
              <a:gd name="T28" fmla="*/ 3 w 74"/>
              <a:gd name="T29" fmla="*/ 87 h 97"/>
              <a:gd name="T30" fmla="*/ 0 w 74"/>
              <a:gd name="T31" fmla="*/ 20 h 97"/>
              <a:gd name="T32" fmla="*/ 1 w 74"/>
              <a:gd name="T33" fmla="*/ 17 h 97"/>
              <a:gd name="T34" fmla="*/ 19 w 74"/>
              <a:gd name="T35" fmla="*/ 0 h 97"/>
              <a:gd name="T36" fmla="*/ 17 w 74"/>
              <a:gd name="T37" fmla="*/ 52 h 97"/>
              <a:gd name="T38" fmla="*/ 27 w 74"/>
              <a:gd name="T39" fmla="*/ 56 h 97"/>
              <a:gd name="T40" fmla="*/ 17 w 74"/>
              <a:gd name="T41" fmla="*/ 52 h 97"/>
              <a:gd name="T42" fmla="*/ 17 w 74"/>
              <a:gd name="T43" fmla="*/ 44 h 97"/>
              <a:gd name="T44" fmla="*/ 56 w 74"/>
              <a:gd name="T45" fmla="*/ 40 h 97"/>
              <a:gd name="T46" fmla="*/ 17 w 74"/>
              <a:gd name="T47" fmla="*/ 28 h 97"/>
              <a:gd name="T48" fmla="*/ 56 w 74"/>
              <a:gd name="T49" fmla="*/ 33 h 97"/>
              <a:gd name="T50" fmla="*/ 17 w 74"/>
              <a:gd name="T51" fmla="*/ 28 h 97"/>
              <a:gd name="T52" fmla="*/ 34 w 74"/>
              <a:gd name="T53" fmla="*/ 22 h 97"/>
              <a:gd name="T54" fmla="*/ 56 w 74"/>
              <a:gd name="T55" fmla="*/ 17 h 97"/>
              <a:gd name="T56" fmla="*/ 41 w 74"/>
              <a:gd name="T57" fmla="*/ 69 h 97"/>
              <a:gd name="T58" fmla="*/ 41 w 74"/>
              <a:gd name="T59" fmla="*/ 69 h 97"/>
              <a:gd name="T60" fmla="*/ 31 w 74"/>
              <a:gd name="T61" fmla="*/ 66 h 97"/>
              <a:gd name="T62" fmla="*/ 47 w 74"/>
              <a:gd name="T63" fmla="*/ 86 h 97"/>
              <a:gd name="T64" fmla="*/ 59 w 74"/>
              <a:gd name="T65" fmla="*/ 87 h 97"/>
              <a:gd name="T66" fmla="*/ 71 w 74"/>
              <a:gd name="T67" fmla="*/ 96 h 97"/>
              <a:gd name="T68" fmla="*/ 72 w 74"/>
              <a:gd name="T69" fmla="*/ 90 h 97"/>
              <a:gd name="T70" fmla="*/ 63 w 74"/>
              <a:gd name="T71" fmla="*/ 80 h 97"/>
              <a:gd name="T72" fmla="*/ 64 w 74"/>
              <a:gd name="T73" fmla="*/ 57 h 97"/>
              <a:gd name="T74" fmla="*/ 38 w 74"/>
              <a:gd name="T75" fmla="*/ 54 h 97"/>
              <a:gd name="T76" fmla="*/ 42 w 74"/>
              <a:gd name="T77" fmla="*/ 58 h 97"/>
              <a:gd name="T78" fmla="*/ 40 w 74"/>
              <a:gd name="T79" fmla="*/ 76 h 97"/>
              <a:gd name="T80" fmla="*/ 57 w 74"/>
              <a:gd name="T81" fmla="*/ 78 h 97"/>
              <a:gd name="T82" fmla="*/ 59 w 74"/>
              <a:gd name="T83" fmla="*/ 61 h 97"/>
              <a:gd name="T84" fmla="*/ 21 w 74"/>
              <a:gd name="T85" fmla="*/ 9 h 97"/>
              <a:gd name="T86" fmla="*/ 13 w 74"/>
              <a:gd name="T87" fmla="*/ 19 h 97"/>
              <a:gd name="T88" fmla="*/ 17 w 74"/>
              <a:gd name="T89" fmla="*/ 20 h 97"/>
              <a:gd name="T90" fmla="*/ 18 w 74"/>
              <a:gd name="T91" fmla="*/ 20 h 97"/>
              <a:gd name="T92" fmla="*/ 22 w 74"/>
              <a:gd name="T93" fmla="*/ 17 h 97"/>
              <a:gd name="T94" fmla="*/ 22 w 74"/>
              <a:gd name="T95" fmla="*/ 15 h 97"/>
              <a:gd name="T96" fmla="*/ 21 w 74"/>
              <a:gd name="T97" fmla="*/ 11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4" h="97">
                <a:moveTo>
                  <a:pt x="21" y="0"/>
                </a:move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6" y="1"/>
                  <a:pt x="68" y="3"/>
                </a:cubicBezTo>
                <a:cubicBezTo>
                  <a:pt x="70" y="5"/>
                  <a:pt x="72" y="8"/>
                  <a:pt x="72" y="11"/>
                </a:cubicBezTo>
                <a:cubicBezTo>
                  <a:pt x="72" y="56"/>
                  <a:pt x="72" y="56"/>
                  <a:pt x="72" y="56"/>
                </a:cubicBezTo>
                <a:cubicBezTo>
                  <a:pt x="71" y="55"/>
                  <a:pt x="70" y="53"/>
                  <a:pt x="70" y="52"/>
                </a:cubicBezTo>
                <a:cubicBezTo>
                  <a:pt x="68" y="50"/>
                  <a:pt x="66" y="48"/>
                  <a:pt x="63" y="47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0"/>
                  <a:pt x="63" y="9"/>
                  <a:pt x="62" y="9"/>
                </a:cubicBezTo>
                <a:cubicBezTo>
                  <a:pt x="62" y="8"/>
                  <a:pt x="61" y="8"/>
                  <a:pt x="60" y="8"/>
                </a:cubicBezTo>
                <a:cubicBezTo>
                  <a:pt x="25" y="8"/>
                  <a:pt x="25" y="8"/>
                  <a:pt x="25" y="8"/>
                </a:cubicBezTo>
                <a:cubicBezTo>
                  <a:pt x="26" y="11"/>
                  <a:pt x="26" y="11"/>
                  <a:pt x="26" y="11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6"/>
                  <a:pt x="26" y="17"/>
                  <a:pt x="26" y="18"/>
                </a:cubicBezTo>
                <a:cubicBezTo>
                  <a:pt x="26" y="19"/>
                  <a:pt x="25" y="21"/>
                  <a:pt x="23" y="22"/>
                </a:cubicBezTo>
                <a:cubicBezTo>
                  <a:pt x="22" y="23"/>
                  <a:pt x="21" y="24"/>
                  <a:pt x="19" y="24"/>
                </a:cubicBezTo>
                <a:cubicBezTo>
                  <a:pt x="18" y="24"/>
                  <a:pt x="17" y="24"/>
                  <a:pt x="16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8" y="23"/>
                  <a:pt x="8" y="23"/>
                  <a:pt x="8" y="23"/>
                </a:cubicBezTo>
                <a:cubicBezTo>
                  <a:pt x="8" y="79"/>
                  <a:pt x="8" y="79"/>
                  <a:pt x="8" y="79"/>
                </a:cubicBezTo>
                <a:cubicBezTo>
                  <a:pt x="8" y="80"/>
                  <a:pt x="9" y="80"/>
                  <a:pt x="9" y="81"/>
                </a:cubicBezTo>
                <a:cubicBezTo>
                  <a:pt x="9" y="81"/>
                  <a:pt x="9" y="81"/>
                  <a:pt x="9" y="81"/>
                </a:cubicBezTo>
                <a:cubicBezTo>
                  <a:pt x="10" y="81"/>
                  <a:pt x="10" y="82"/>
                  <a:pt x="11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8" y="82"/>
                  <a:pt x="29" y="83"/>
                  <a:pt x="29" y="84"/>
                </a:cubicBezTo>
                <a:cubicBezTo>
                  <a:pt x="31" y="86"/>
                  <a:pt x="34" y="88"/>
                  <a:pt x="37" y="90"/>
                </a:cubicBezTo>
                <a:cubicBezTo>
                  <a:pt x="11" y="90"/>
                  <a:pt x="11" y="90"/>
                  <a:pt x="11" y="90"/>
                </a:cubicBezTo>
                <a:cubicBezTo>
                  <a:pt x="8" y="90"/>
                  <a:pt x="5" y="89"/>
                  <a:pt x="3" y="87"/>
                </a:cubicBezTo>
                <a:cubicBezTo>
                  <a:pt x="3" y="87"/>
                  <a:pt x="3" y="87"/>
                  <a:pt x="3" y="87"/>
                </a:cubicBezTo>
                <a:cubicBezTo>
                  <a:pt x="3" y="87"/>
                  <a:pt x="3" y="87"/>
                  <a:pt x="3" y="87"/>
                </a:cubicBezTo>
                <a:cubicBezTo>
                  <a:pt x="1" y="85"/>
                  <a:pt x="0" y="82"/>
                  <a:pt x="0" y="79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8"/>
                  <a:pt x="0" y="18"/>
                  <a:pt x="0" y="18"/>
                </a:cubicBezTo>
                <a:cubicBezTo>
                  <a:pt x="1" y="17"/>
                  <a:pt x="1" y="17"/>
                  <a:pt x="1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1" y="0"/>
                  <a:pt x="21" y="0"/>
                </a:cubicBezTo>
                <a:close/>
                <a:moveTo>
                  <a:pt x="17" y="52"/>
                </a:moveTo>
                <a:cubicBezTo>
                  <a:pt x="17" y="56"/>
                  <a:pt x="17" y="56"/>
                  <a:pt x="17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2"/>
                  <a:pt x="27" y="52"/>
                  <a:pt x="27" y="52"/>
                </a:cubicBezTo>
                <a:cubicBezTo>
                  <a:pt x="17" y="52"/>
                  <a:pt x="17" y="52"/>
                  <a:pt x="17" y="52"/>
                </a:cubicBezTo>
                <a:close/>
                <a:moveTo>
                  <a:pt x="17" y="40"/>
                </a:moveTo>
                <a:cubicBezTo>
                  <a:pt x="17" y="44"/>
                  <a:pt x="17" y="44"/>
                  <a:pt x="17" y="44"/>
                </a:cubicBezTo>
                <a:cubicBezTo>
                  <a:pt x="56" y="44"/>
                  <a:pt x="56" y="44"/>
                  <a:pt x="56" y="44"/>
                </a:cubicBezTo>
                <a:cubicBezTo>
                  <a:pt x="56" y="40"/>
                  <a:pt x="56" y="40"/>
                  <a:pt x="56" y="40"/>
                </a:cubicBezTo>
                <a:cubicBezTo>
                  <a:pt x="17" y="40"/>
                  <a:pt x="17" y="40"/>
                  <a:pt x="17" y="40"/>
                </a:cubicBezTo>
                <a:close/>
                <a:moveTo>
                  <a:pt x="17" y="28"/>
                </a:moveTo>
                <a:cubicBezTo>
                  <a:pt x="17" y="33"/>
                  <a:pt x="17" y="33"/>
                  <a:pt x="17" y="33"/>
                </a:cubicBezTo>
                <a:cubicBezTo>
                  <a:pt x="56" y="33"/>
                  <a:pt x="56" y="33"/>
                  <a:pt x="56" y="33"/>
                </a:cubicBezTo>
                <a:cubicBezTo>
                  <a:pt x="56" y="28"/>
                  <a:pt x="56" y="28"/>
                  <a:pt x="56" y="28"/>
                </a:cubicBezTo>
                <a:cubicBezTo>
                  <a:pt x="17" y="28"/>
                  <a:pt x="17" y="28"/>
                  <a:pt x="17" y="28"/>
                </a:cubicBezTo>
                <a:close/>
                <a:moveTo>
                  <a:pt x="34" y="17"/>
                </a:moveTo>
                <a:cubicBezTo>
                  <a:pt x="34" y="22"/>
                  <a:pt x="34" y="22"/>
                  <a:pt x="34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17"/>
                  <a:pt x="56" y="17"/>
                  <a:pt x="56" y="17"/>
                </a:cubicBezTo>
                <a:cubicBezTo>
                  <a:pt x="34" y="17"/>
                  <a:pt x="34" y="17"/>
                  <a:pt x="34" y="17"/>
                </a:cubicBezTo>
                <a:close/>
                <a:moveTo>
                  <a:pt x="41" y="69"/>
                </a:moveTo>
                <a:cubicBezTo>
                  <a:pt x="43" y="64"/>
                  <a:pt x="48" y="61"/>
                  <a:pt x="55" y="60"/>
                </a:cubicBezTo>
                <a:cubicBezTo>
                  <a:pt x="48" y="56"/>
                  <a:pt x="39" y="62"/>
                  <a:pt x="41" y="69"/>
                </a:cubicBezTo>
                <a:close/>
                <a:moveTo>
                  <a:pt x="38" y="54"/>
                </a:moveTo>
                <a:cubicBezTo>
                  <a:pt x="34" y="57"/>
                  <a:pt x="32" y="61"/>
                  <a:pt x="31" y="66"/>
                </a:cubicBezTo>
                <a:cubicBezTo>
                  <a:pt x="31" y="70"/>
                  <a:pt x="32" y="75"/>
                  <a:pt x="35" y="79"/>
                </a:cubicBezTo>
                <a:cubicBezTo>
                  <a:pt x="38" y="83"/>
                  <a:pt x="43" y="86"/>
                  <a:pt x="47" y="86"/>
                </a:cubicBezTo>
                <a:cubicBezTo>
                  <a:pt x="51" y="87"/>
                  <a:pt x="55" y="86"/>
                  <a:pt x="58" y="84"/>
                </a:cubicBezTo>
                <a:cubicBezTo>
                  <a:pt x="58" y="85"/>
                  <a:pt x="58" y="86"/>
                  <a:pt x="59" y="87"/>
                </a:cubicBezTo>
                <a:cubicBezTo>
                  <a:pt x="65" y="95"/>
                  <a:pt x="65" y="95"/>
                  <a:pt x="65" y="95"/>
                </a:cubicBezTo>
                <a:cubicBezTo>
                  <a:pt x="67" y="97"/>
                  <a:pt x="69" y="97"/>
                  <a:pt x="71" y="96"/>
                </a:cubicBezTo>
                <a:cubicBezTo>
                  <a:pt x="71" y="96"/>
                  <a:pt x="71" y="96"/>
                  <a:pt x="71" y="96"/>
                </a:cubicBezTo>
                <a:cubicBezTo>
                  <a:pt x="73" y="94"/>
                  <a:pt x="74" y="91"/>
                  <a:pt x="72" y="90"/>
                </a:cubicBezTo>
                <a:cubicBezTo>
                  <a:pt x="66" y="82"/>
                  <a:pt x="66" y="82"/>
                  <a:pt x="66" y="82"/>
                </a:cubicBezTo>
                <a:cubicBezTo>
                  <a:pt x="65" y="81"/>
                  <a:pt x="64" y="80"/>
                  <a:pt x="63" y="80"/>
                </a:cubicBezTo>
                <a:cubicBezTo>
                  <a:pt x="66" y="77"/>
                  <a:pt x="67" y="74"/>
                  <a:pt x="68" y="70"/>
                </a:cubicBezTo>
                <a:cubicBezTo>
                  <a:pt x="68" y="66"/>
                  <a:pt x="67" y="61"/>
                  <a:pt x="64" y="57"/>
                </a:cubicBezTo>
                <a:cubicBezTo>
                  <a:pt x="61" y="53"/>
                  <a:pt x="56" y="50"/>
                  <a:pt x="52" y="50"/>
                </a:cubicBezTo>
                <a:cubicBezTo>
                  <a:pt x="47" y="49"/>
                  <a:pt x="42" y="50"/>
                  <a:pt x="38" y="54"/>
                </a:cubicBezTo>
                <a:close/>
                <a:moveTo>
                  <a:pt x="51" y="56"/>
                </a:moveTo>
                <a:cubicBezTo>
                  <a:pt x="48" y="56"/>
                  <a:pt x="45" y="56"/>
                  <a:pt x="42" y="58"/>
                </a:cubicBezTo>
                <a:cubicBezTo>
                  <a:pt x="39" y="61"/>
                  <a:pt x="38" y="63"/>
                  <a:pt x="37" y="67"/>
                </a:cubicBezTo>
                <a:cubicBezTo>
                  <a:pt x="37" y="70"/>
                  <a:pt x="38" y="73"/>
                  <a:pt x="40" y="76"/>
                </a:cubicBezTo>
                <a:cubicBezTo>
                  <a:pt x="42" y="78"/>
                  <a:pt x="45" y="80"/>
                  <a:pt x="48" y="80"/>
                </a:cubicBezTo>
                <a:cubicBezTo>
                  <a:pt x="51" y="80"/>
                  <a:pt x="54" y="80"/>
                  <a:pt x="57" y="78"/>
                </a:cubicBezTo>
                <a:cubicBezTo>
                  <a:pt x="60" y="76"/>
                  <a:pt x="61" y="73"/>
                  <a:pt x="61" y="69"/>
                </a:cubicBezTo>
                <a:cubicBezTo>
                  <a:pt x="62" y="66"/>
                  <a:pt x="61" y="63"/>
                  <a:pt x="59" y="61"/>
                </a:cubicBezTo>
                <a:cubicBezTo>
                  <a:pt x="57" y="58"/>
                  <a:pt x="54" y="56"/>
                  <a:pt x="51" y="56"/>
                </a:cubicBezTo>
                <a:close/>
                <a:moveTo>
                  <a:pt x="21" y="9"/>
                </a:moveTo>
                <a:cubicBezTo>
                  <a:pt x="11" y="19"/>
                  <a:pt x="11" y="19"/>
                  <a:pt x="11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0"/>
                  <a:pt x="18" y="20"/>
                  <a:pt x="18" y="20"/>
                </a:cubicBezTo>
                <a:cubicBezTo>
                  <a:pt x="19" y="20"/>
                  <a:pt x="20" y="19"/>
                  <a:pt x="21" y="19"/>
                </a:cubicBezTo>
                <a:cubicBezTo>
                  <a:pt x="21" y="18"/>
                  <a:pt x="22" y="17"/>
                  <a:pt x="22" y="17"/>
                </a:cubicBezTo>
                <a:cubicBezTo>
                  <a:pt x="22" y="16"/>
                  <a:pt x="22" y="16"/>
                  <a:pt x="22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1" y="11"/>
                  <a:pt x="21" y="11"/>
                  <a:pt x="21" y="11"/>
                </a:cubicBezTo>
                <a:lnTo>
                  <a:pt x="21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823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48">
            <a:extLst>
              <a:ext uri="{FF2B5EF4-FFF2-40B4-BE49-F238E27FC236}">
                <a16:creationId xmlns:a16="http://schemas.microsoft.com/office/drawing/2014/main" id="{293870A2-3020-444E-9F8B-BA89430DF8D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909819" y="1440991"/>
            <a:ext cx="4064719" cy="4513983"/>
            <a:chOff x="2714457" y="1486623"/>
            <a:chExt cx="3500707" cy="3887680"/>
          </a:xfrm>
        </p:grpSpPr>
        <p:sp>
          <p:nvSpPr>
            <p:cNvPr id="25" name="Rectangle 4">
              <a:extLst>
                <a:ext uri="{FF2B5EF4-FFF2-40B4-BE49-F238E27FC236}">
                  <a16:creationId xmlns:a16="http://schemas.microsoft.com/office/drawing/2014/main" id="{C011A0C8-A9BA-42FE-BD14-17C86A527658}"/>
                </a:ext>
              </a:extLst>
            </p:cNvPr>
            <p:cNvSpPr/>
            <p:nvPr/>
          </p:nvSpPr>
          <p:spPr>
            <a:xfrm rot="18809276">
              <a:off x="4899006" y="2217329"/>
              <a:ext cx="740205" cy="2582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6" name="Rectangle 5">
              <a:extLst>
                <a:ext uri="{FF2B5EF4-FFF2-40B4-BE49-F238E27FC236}">
                  <a16:creationId xmlns:a16="http://schemas.microsoft.com/office/drawing/2014/main" id="{2D59432C-6AD5-4E6A-8DA2-DAFAF6D0CAD8}"/>
                </a:ext>
              </a:extLst>
            </p:cNvPr>
            <p:cNvSpPr/>
            <p:nvPr/>
          </p:nvSpPr>
          <p:spPr>
            <a:xfrm rot="515166">
              <a:off x="4313854" y="2452213"/>
              <a:ext cx="593885" cy="2582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7" name="Rectangle 6">
              <a:extLst>
                <a:ext uri="{FF2B5EF4-FFF2-40B4-BE49-F238E27FC236}">
                  <a16:creationId xmlns:a16="http://schemas.microsoft.com/office/drawing/2014/main" id="{04BF7587-F06E-4AB1-AB71-2410D80F4CEC}"/>
                </a:ext>
              </a:extLst>
            </p:cNvPr>
            <p:cNvSpPr/>
            <p:nvPr/>
          </p:nvSpPr>
          <p:spPr>
            <a:xfrm rot="18809276">
              <a:off x="3580918" y="2706570"/>
              <a:ext cx="740205" cy="258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8" name="Rectangle 7">
              <a:extLst>
                <a:ext uri="{FF2B5EF4-FFF2-40B4-BE49-F238E27FC236}">
                  <a16:creationId xmlns:a16="http://schemas.microsoft.com/office/drawing/2014/main" id="{4EDC1084-6E44-4EEA-8859-3E5FBC66C632}"/>
                </a:ext>
              </a:extLst>
            </p:cNvPr>
            <p:cNvSpPr/>
            <p:nvPr/>
          </p:nvSpPr>
          <p:spPr>
            <a:xfrm rot="20447823">
              <a:off x="3082240" y="3124883"/>
              <a:ext cx="516422" cy="258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29" name="Group 8">
              <a:extLst>
                <a:ext uri="{FF2B5EF4-FFF2-40B4-BE49-F238E27FC236}">
                  <a16:creationId xmlns:a16="http://schemas.microsoft.com/office/drawing/2014/main" id="{FF504DFD-64AF-4C76-ACDD-C30514E6231D}"/>
                </a:ext>
              </a:extLst>
            </p:cNvPr>
            <p:cNvGrpSpPr/>
            <p:nvPr/>
          </p:nvGrpSpPr>
          <p:grpSpPr>
            <a:xfrm>
              <a:off x="5187027" y="2076963"/>
              <a:ext cx="778238" cy="2129290"/>
              <a:chOff x="1978090" y="2190750"/>
              <a:chExt cx="612710" cy="1676400"/>
            </a:xfrm>
          </p:grpSpPr>
          <p:sp>
            <p:nvSpPr>
              <p:cNvPr id="61" name="Right Triangle 9">
                <a:extLst>
                  <a:ext uri="{FF2B5EF4-FFF2-40B4-BE49-F238E27FC236}">
                    <a16:creationId xmlns:a16="http://schemas.microsoft.com/office/drawing/2014/main" id="{AC8006F5-A41B-413D-B1AD-698CC002CC3A}"/>
                  </a:ext>
                </a:extLst>
              </p:cNvPr>
              <p:cNvSpPr/>
              <p:nvPr/>
            </p:nvSpPr>
            <p:spPr>
              <a:xfrm rot="1200000">
                <a:off x="1981200" y="2190750"/>
                <a:ext cx="609600" cy="1676400"/>
              </a:xfrm>
              <a:prstGeom prst="rt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2" name="Right Triangle 10">
                <a:extLst>
                  <a:ext uri="{FF2B5EF4-FFF2-40B4-BE49-F238E27FC236}">
                    <a16:creationId xmlns:a16="http://schemas.microsoft.com/office/drawing/2014/main" id="{343F5C20-C9BA-4E74-9BCD-8CED2E21F1E6}"/>
                  </a:ext>
                </a:extLst>
              </p:cNvPr>
              <p:cNvSpPr/>
              <p:nvPr/>
            </p:nvSpPr>
            <p:spPr>
              <a:xfrm rot="-1200000" flipH="1">
                <a:off x="1978090" y="2190750"/>
                <a:ext cx="609600" cy="1676400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0" name="Group 11">
              <a:extLst>
                <a:ext uri="{FF2B5EF4-FFF2-40B4-BE49-F238E27FC236}">
                  <a16:creationId xmlns:a16="http://schemas.microsoft.com/office/drawing/2014/main" id="{B33843E2-56BC-44C7-90A7-4E428CF3F55D}"/>
                </a:ext>
              </a:extLst>
            </p:cNvPr>
            <p:cNvGrpSpPr/>
            <p:nvPr/>
          </p:nvGrpSpPr>
          <p:grpSpPr>
            <a:xfrm>
              <a:off x="4644485" y="2670649"/>
              <a:ext cx="646156" cy="1767909"/>
              <a:chOff x="1978090" y="2190750"/>
              <a:chExt cx="612710" cy="1676400"/>
            </a:xfrm>
          </p:grpSpPr>
          <p:sp>
            <p:nvSpPr>
              <p:cNvPr id="59" name="Right Triangle 12">
                <a:extLst>
                  <a:ext uri="{FF2B5EF4-FFF2-40B4-BE49-F238E27FC236}">
                    <a16:creationId xmlns:a16="http://schemas.microsoft.com/office/drawing/2014/main" id="{6FB1A25A-E886-41E6-9538-5B32BB80F869}"/>
                  </a:ext>
                </a:extLst>
              </p:cNvPr>
              <p:cNvSpPr/>
              <p:nvPr/>
            </p:nvSpPr>
            <p:spPr>
              <a:xfrm rot="1200000">
                <a:off x="1981200" y="2190750"/>
                <a:ext cx="609600" cy="16764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60" name="Right Triangle 13">
                <a:extLst>
                  <a:ext uri="{FF2B5EF4-FFF2-40B4-BE49-F238E27FC236}">
                    <a16:creationId xmlns:a16="http://schemas.microsoft.com/office/drawing/2014/main" id="{E9E6C3A5-5E94-41BE-B440-C14C6C52F5D6}"/>
                  </a:ext>
                </a:extLst>
              </p:cNvPr>
              <p:cNvSpPr/>
              <p:nvPr/>
            </p:nvSpPr>
            <p:spPr>
              <a:xfrm rot="-1200000" flipH="1">
                <a:off x="1978090" y="2190750"/>
                <a:ext cx="609600" cy="1676400"/>
              </a:xfrm>
              <a:prstGeom prst="rtTriangl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1" name="Group 14">
              <a:extLst>
                <a:ext uri="{FF2B5EF4-FFF2-40B4-BE49-F238E27FC236}">
                  <a16:creationId xmlns:a16="http://schemas.microsoft.com/office/drawing/2014/main" id="{BB15AB26-1819-44CD-93CE-2C77CE81762C}"/>
                </a:ext>
              </a:extLst>
            </p:cNvPr>
            <p:cNvGrpSpPr/>
            <p:nvPr/>
          </p:nvGrpSpPr>
          <p:grpSpPr>
            <a:xfrm>
              <a:off x="3857357" y="2561692"/>
              <a:ext cx="778238" cy="2129290"/>
              <a:chOff x="1978090" y="2190750"/>
              <a:chExt cx="612710" cy="1676400"/>
            </a:xfrm>
          </p:grpSpPr>
          <p:sp>
            <p:nvSpPr>
              <p:cNvPr id="57" name="Right Triangle 15">
                <a:extLst>
                  <a:ext uri="{FF2B5EF4-FFF2-40B4-BE49-F238E27FC236}">
                    <a16:creationId xmlns:a16="http://schemas.microsoft.com/office/drawing/2014/main" id="{53700D27-8679-4AC8-AAF2-2E29C0C0ECD6}"/>
                  </a:ext>
                </a:extLst>
              </p:cNvPr>
              <p:cNvSpPr/>
              <p:nvPr/>
            </p:nvSpPr>
            <p:spPr>
              <a:xfrm rot="1200000">
                <a:off x="1981200" y="2190750"/>
                <a:ext cx="609600" cy="1676400"/>
              </a:xfrm>
              <a:prstGeom prst="rt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8" name="Right Triangle 16">
                <a:extLst>
                  <a:ext uri="{FF2B5EF4-FFF2-40B4-BE49-F238E27FC236}">
                    <a16:creationId xmlns:a16="http://schemas.microsoft.com/office/drawing/2014/main" id="{9DCAE5FF-A552-4ED8-9490-B71A2ED8ADB6}"/>
                  </a:ext>
                </a:extLst>
              </p:cNvPr>
              <p:cNvSpPr/>
              <p:nvPr/>
            </p:nvSpPr>
            <p:spPr>
              <a:xfrm rot="-1200000" flipH="1">
                <a:off x="1978090" y="2190750"/>
                <a:ext cx="609600" cy="1676400"/>
              </a:xfrm>
              <a:prstGeom prst="rtTriangle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2" name="Group 17">
              <a:extLst>
                <a:ext uri="{FF2B5EF4-FFF2-40B4-BE49-F238E27FC236}">
                  <a16:creationId xmlns:a16="http://schemas.microsoft.com/office/drawing/2014/main" id="{2A562C24-E091-4405-9080-7ACE31F92D92}"/>
                </a:ext>
              </a:extLst>
            </p:cNvPr>
            <p:cNvGrpSpPr/>
            <p:nvPr/>
          </p:nvGrpSpPr>
          <p:grpSpPr>
            <a:xfrm>
              <a:off x="3317036" y="3153156"/>
              <a:ext cx="646156" cy="1767909"/>
              <a:chOff x="1978090" y="2190750"/>
              <a:chExt cx="612710" cy="1676400"/>
            </a:xfrm>
          </p:grpSpPr>
          <p:sp>
            <p:nvSpPr>
              <p:cNvPr id="55" name="Right Triangle 18">
                <a:extLst>
                  <a:ext uri="{FF2B5EF4-FFF2-40B4-BE49-F238E27FC236}">
                    <a16:creationId xmlns:a16="http://schemas.microsoft.com/office/drawing/2014/main" id="{3D14E959-FA3E-4E2E-8C8F-EE1B1F761175}"/>
                  </a:ext>
                </a:extLst>
              </p:cNvPr>
              <p:cNvSpPr/>
              <p:nvPr/>
            </p:nvSpPr>
            <p:spPr>
              <a:xfrm rot="1200000">
                <a:off x="1981200" y="2190750"/>
                <a:ext cx="609600" cy="1676400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6" name="Right Triangle 19">
                <a:extLst>
                  <a:ext uri="{FF2B5EF4-FFF2-40B4-BE49-F238E27FC236}">
                    <a16:creationId xmlns:a16="http://schemas.microsoft.com/office/drawing/2014/main" id="{772C67A1-AC81-401D-8912-C708DDA5B8AA}"/>
                  </a:ext>
                </a:extLst>
              </p:cNvPr>
              <p:cNvSpPr/>
              <p:nvPr/>
            </p:nvSpPr>
            <p:spPr>
              <a:xfrm rot="-1200000" flipH="1">
                <a:off x="1978090" y="2190750"/>
                <a:ext cx="609600" cy="1676400"/>
              </a:xfrm>
              <a:prstGeom prst="rtTriangl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33" name="Group 20">
              <a:extLst>
                <a:ext uri="{FF2B5EF4-FFF2-40B4-BE49-F238E27FC236}">
                  <a16:creationId xmlns:a16="http://schemas.microsoft.com/office/drawing/2014/main" id="{4A56EB28-7C2B-482D-A9C0-60398F701B17}"/>
                </a:ext>
              </a:extLst>
            </p:cNvPr>
            <p:cNvGrpSpPr/>
            <p:nvPr/>
          </p:nvGrpSpPr>
          <p:grpSpPr>
            <a:xfrm>
              <a:off x="2714457" y="3375310"/>
              <a:ext cx="646156" cy="1767909"/>
              <a:chOff x="1978090" y="2190750"/>
              <a:chExt cx="612710" cy="1676400"/>
            </a:xfrm>
          </p:grpSpPr>
          <p:sp>
            <p:nvSpPr>
              <p:cNvPr id="53" name="Right Triangle 21">
                <a:extLst>
                  <a:ext uri="{FF2B5EF4-FFF2-40B4-BE49-F238E27FC236}">
                    <a16:creationId xmlns:a16="http://schemas.microsoft.com/office/drawing/2014/main" id="{F90B8CFD-DD86-408C-B128-C12253180C06}"/>
                  </a:ext>
                </a:extLst>
              </p:cNvPr>
              <p:cNvSpPr/>
              <p:nvPr/>
            </p:nvSpPr>
            <p:spPr>
              <a:xfrm rot="1200000">
                <a:off x="1981200" y="2190750"/>
                <a:ext cx="609600" cy="16764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4" name="Right Triangle 22">
                <a:extLst>
                  <a:ext uri="{FF2B5EF4-FFF2-40B4-BE49-F238E27FC236}">
                    <a16:creationId xmlns:a16="http://schemas.microsoft.com/office/drawing/2014/main" id="{09A4F39F-EDB0-4238-A1C8-FDD91B198A57}"/>
                  </a:ext>
                </a:extLst>
              </p:cNvPr>
              <p:cNvSpPr/>
              <p:nvPr/>
            </p:nvSpPr>
            <p:spPr>
              <a:xfrm rot="-1200000" flipH="1">
                <a:off x="1978090" y="2190750"/>
                <a:ext cx="609600" cy="1676400"/>
              </a:xfrm>
              <a:prstGeom prst="rt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34" name="Oval 23">
              <a:extLst>
                <a:ext uri="{FF2B5EF4-FFF2-40B4-BE49-F238E27FC236}">
                  <a16:creationId xmlns:a16="http://schemas.microsoft.com/office/drawing/2014/main" id="{FEC761DD-8FEE-4744-B6CC-FDD00F72D2BF}"/>
                </a:ext>
              </a:extLst>
            </p:cNvPr>
            <p:cNvSpPr/>
            <p:nvPr/>
          </p:nvSpPr>
          <p:spPr>
            <a:xfrm>
              <a:off x="2965811" y="3172168"/>
              <a:ext cx="143451" cy="14345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35" name="Oval 24">
              <a:extLst>
                <a:ext uri="{FF2B5EF4-FFF2-40B4-BE49-F238E27FC236}">
                  <a16:creationId xmlns:a16="http://schemas.microsoft.com/office/drawing/2014/main" id="{C246BF32-6C1B-4363-9DD8-D4EEE9FC854E}"/>
                </a:ext>
              </a:extLst>
            </p:cNvPr>
            <p:cNvSpPr/>
            <p:nvPr/>
          </p:nvSpPr>
          <p:spPr>
            <a:xfrm>
              <a:off x="3568390" y="2956992"/>
              <a:ext cx="143451" cy="14345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36" name="Oval 25">
              <a:extLst>
                <a:ext uri="{FF2B5EF4-FFF2-40B4-BE49-F238E27FC236}">
                  <a16:creationId xmlns:a16="http://schemas.microsoft.com/office/drawing/2014/main" id="{6C7D2818-6AA4-4E40-94CB-2CEB8782CCF2}"/>
                </a:ext>
              </a:extLst>
            </p:cNvPr>
            <p:cNvSpPr/>
            <p:nvPr/>
          </p:nvSpPr>
          <p:spPr>
            <a:xfrm>
              <a:off x="4174751" y="2338361"/>
              <a:ext cx="143451" cy="1434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37" name="Oval 26">
              <a:extLst>
                <a:ext uri="{FF2B5EF4-FFF2-40B4-BE49-F238E27FC236}">
                  <a16:creationId xmlns:a16="http://schemas.microsoft.com/office/drawing/2014/main" id="{F4C6F182-9E97-45A3-9460-5285735EC411}"/>
                </a:ext>
              </a:extLst>
            </p:cNvPr>
            <p:cNvSpPr/>
            <p:nvPr/>
          </p:nvSpPr>
          <p:spPr>
            <a:xfrm>
              <a:off x="4895839" y="2454915"/>
              <a:ext cx="143451" cy="14345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38" name="Oval 27">
              <a:extLst>
                <a:ext uri="{FF2B5EF4-FFF2-40B4-BE49-F238E27FC236}">
                  <a16:creationId xmlns:a16="http://schemas.microsoft.com/office/drawing/2014/main" id="{15AF77CA-0D1F-4976-ABFE-36D74EBF2CA2}"/>
                </a:ext>
              </a:extLst>
            </p:cNvPr>
            <p:cNvSpPr/>
            <p:nvPr/>
          </p:nvSpPr>
          <p:spPr>
            <a:xfrm>
              <a:off x="5504422" y="1863182"/>
              <a:ext cx="143451" cy="14345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39" name="TextBox 28">
              <a:extLst>
                <a:ext uri="{FF2B5EF4-FFF2-40B4-BE49-F238E27FC236}">
                  <a16:creationId xmlns:a16="http://schemas.microsoft.com/office/drawing/2014/main" id="{55B60073-7EF7-4B56-97D6-7FA4B2713A45}"/>
                </a:ext>
              </a:extLst>
            </p:cNvPr>
            <p:cNvSpPr txBox="1"/>
            <p:nvPr/>
          </p:nvSpPr>
          <p:spPr>
            <a:xfrm>
              <a:off x="2759206" y="2777678"/>
              <a:ext cx="556657" cy="43737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30%</a:t>
              </a:r>
            </a:p>
          </p:txBody>
        </p:sp>
        <p:sp>
          <p:nvSpPr>
            <p:cNvPr id="40" name="TextBox 29">
              <a:extLst>
                <a:ext uri="{FF2B5EF4-FFF2-40B4-BE49-F238E27FC236}">
                  <a16:creationId xmlns:a16="http://schemas.microsoft.com/office/drawing/2014/main" id="{5DE90768-9C96-4165-889C-E02781DA023C}"/>
                </a:ext>
              </a:extLst>
            </p:cNvPr>
            <p:cNvSpPr txBox="1"/>
            <p:nvPr/>
          </p:nvSpPr>
          <p:spPr>
            <a:xfrm>
              <a:off x="3361787" y="2550548"/>
              <a:ext cx="556657" cy="43737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20%</a:t>
              </a:r>
            </a:p>
          </p:txBody>
        </p:sp>
        <p:sp>
          <p:nvSpPr>
            <p:cNvPr id="41" name="TextBox 30">
              <a:extLst>
                <a:ext uri="{FF2B5EF4-FFF2-40B4-BE49-F238E27FC236}">
                  <a16:creationId xmlns:a16="http://schemas.microsoft.com/office/drawing/2014/main" id="{9A45DEDD-378D-4B3C-973B-1E9195884812}"/>
                </a:ext>
              </a:extLst>
            </p:cNvPr>
            <p:cNvSpPr txBox="1"/>
            <p:nvPr/>
          </p:nvSpPr>
          <p:spPr>
            <a:xfrm>
              <a:off x="3968149" y="1976746"/>
              <a:ext cx="556657" cy="43737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715B4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70%</a:t>
              </a:r>
            </a:p>
          </p:txBody>
        </p:sp>
        <p:sp>
          <p:nvSpPr>
            <p:cNvPr id="42" name="TextBox 31">
              <a:extLst>
                <a:ext uri="{FF2B5EF4-FFF2-40B4-BE49-F238E27FC236}">
                  <a16:creationId xmlns:a16="http://schemas.microsoft.com/office/drawing/2014/main" id="{F4661D9E-4AC6-42C8-96C3-7C57408885C4}"/>
                </a:ext>
              </a:extLst>
            </p:cNvPr>
            <p:cNvSpPr txBox="1"/>
            <p:nvPr/>
          </p:nvSpPr>
          <p:spPr>
            <a:xfrm>
              <a:off x="4689989" y="2072379"/>
              <a:ext cx="556657" cy="43737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772D3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35%</a:t>
              </a:r>
            </a:p>
          </p:txBody>
        </p:sp>
        <p:sp>
          <p:nvSpPr>
            <p:cNvPr id="43" name="TextBox 32">
              <a:extLst>
                <a:ext uri="{FF2B5EF4-FFF2-40B4-BE49-F238E27FC236}">
                  <a16:creationId xmlns:a16="http://schemas.microsoft.com/office/drawing/2014/main" id="{58228669-6BE1-4506-A102-AD4F1FF3DB02}"/>
                </a:ext>
              </a:extLst>
            </p:cNvPr>
            <p:cNvSpPr txBox="1"/>
            <p:nvPr/>
          </p:nvSpPr>
          <p:spPr>
            <a:xfrm>
              <a:off x="5297064" y="1486623"/>
              <a:ext cx="556657" cy="43737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772D3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50%</a:t>
              </a:r>
            </a:p>
          </p:txBody>
        </p:sp>
        <p:sp>
          <p:nvSpPr>
            <p:cNvPr id="44" name="Freeform: Shape 33">
              <a:extLst>
                <a:ext uri="{FF2B5EF4-FFF2-40B4-BE49-F238E27FC236}">
                  <a16:creationId xmlns:a16="http://schemas.microsoft.com/office/drawing/2014/main" id="{848BF870-4E40-4287-9073-C8018BAB8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0665" y="5093899"/>
              <a:ext cx="295275" cy="280404"/>
            </a:xfrm>
            <a:custGeom>
              <a:avLst/>
              <a:gdLst/>
              <a:ahLst/>
              <a:cxnLst>
                <a:cxn ang="0">
                  <a:pos x="64" y="57"/>
                </a:cxn>
                <a:cxn ang="0">
                  <a:pos x="60" y="61"/>
                </a:cxn>
                <a:cxn ang="0">
                  <a:pos x="4" y="61"/>
                </a:cxn>
                <a:cxn ang="0">
                  <a:pos x="0" y="57"/>
                </a:cxn>
                <a:cxn ang="0">
                  <a:pos x="0" y="45"/>
                </a:cxn>
                <a:cxn ang="0">
                  <a:pos x="4" y="41"/>
                </a:cxn>
                <a:cxn ang="0">
                  <a:pos x="20" y="41"/>
                </a:cxn>
                <a:cxn ang="0">
                  <a:pos x="27" y="46"/>
                </a:cxn>
                <a:cxn ang="0">
                  <a:pos x="37" y="46"/>
                </a:cxn>
                <a:cxn ang="0">
                  <a:pos x="44" y="41"/>
                </a:cxn>
                <a:cxn ang="0">
                  <a:pos x="60" y="41"/>
                </a:cxn>
                <a:cxn ang="0">
                  <a:pos x="64" y="45"/>
                </a:cxn>
                <a:cxn ang="0">
                  <a:pos x="64" y="57"/>
                </a:cxn>
                <a:cxn ang="0">
                  <a:pos x="49" y="22"/>
                </a:cxn>
                <a:cxn ang="0">
                  <a:pos x="39" y="22"/>
                </a:cxn>
                <a:cxn ang="0">
                  <a:pos x="39" y="39"/>
                </a:cxn>
                <a:cxn ang="0">
                  <a:pos x="37" y="41"/>
                </a:cxn>
                <a:cxn ang="0">
                  <a:pos x="27" y="41"/>
                </a:cxn>
                <a:cxn ang="0">
                  <a:pos x="25" y="39"/>
                </a:cxn>
                <a:cxn ang="0">
                  <a:pos x="25" y="22"/>
                </a:cxn>
                <a:cxn ang="0">
                  <a:pos x="15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4" y="1"/>
                </a:cxn>
                <a:cxn ang="0">
                  <a:pos x="51" y="18"/>
                </a:cxn>
                <a:cxn ang="0">
                  <a:pos x="51" y="20"/>
                </a:cxn>
                <a:cxn ang="0">
                  <a:pos x="49" y="22"/>
                </a:cxn>
                <a:cxn ang="0">
                  <a:pos x="47" y="51"/>
                </a:cxn>
                <a:cxn ang="0">
                  <a:pos x="44" y="54"/>
                </a:cxn>
                <a:cxn ang="0">
                  <a:pos x="47" y="56"/>
                </a:cxn>
                <a:cxn ang="0">
                  <a:pos x="49" y="54"/>
                </a:cxn>
                <a:cxn ang="0">
                  <a:pos x="47" y="51"/>
                </a:cxn>
                <a:cxn ang="0">
                  <a:pos x="56" y="51"/>
                </a:cxn>
                <a:cxn ang="0">
                  <a:pos x="54" y="54"/>
                </a:cxn>
                <a:cxn ang="0">
                  <a:pos x="56" y="56"/>
                </a:cxn>
                <a:cxn ang="0">
                  <a:pos x="59" y="54"/>
                </a:cxn>
                <a:cxn ang="0">
                  <a:pos x="56" y="51"/>
                </a:cxn>
              </a:cxnLst>
              <a:rect l="0" t="0" r="r" b="b"/>
              <a:pathLst>
                <a:path w="64" h="61">
                  <a:moveTo>
                    <a:pt x="64" y="57"/>
                  </a:moveTo>
                  <a:cubicBezTo>
                    <a:pt x="64" y="59"/>
                    <a:pt x="62" y="61"/>
                    <a:pt x="60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2" y="61"/>
                    <a:pt x="0" y="59"/>
                    <a:pt x="0" y="5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3"/>
                    <a:pt x="2" y="41"/>
                    <a:pt x="4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4"/>
                    <a:pt x="24" y="46"/>
                    <a:pt x="2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0" y="46"/>
                    <a:pt x="43" y="44"/>
                    <a:pt x="44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2" y="41"/>
                    <a:pt x="64" y="43"/>
                    <a:pt x="64" y="45"/>
                  </a:cubicBezTo>
                  <a:lnTo>
                    <a:pt x="64" y="57"/>
                  </a:lnTo>
                  <a:close/>
                  <a:moveTo>
                    <a:pt x="49" y="22"/>
                  </a:moveTo>
                  <a:cubicBezTo>
                    <a:pt x="39" y="22"/>
                    <a:pt x="39" y="22"/>
                    <a:pt x="39" y="22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8" y="41"/>
                    <a:pt x="37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5" y="40"/>
                    <a:pt x="25" y="39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3" y="21"/>
                    <a:pt x="13" y="20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33" y="0"/>
                    <a:pt x="33" y="0"/>
                    <a:pt x="34" y="1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9"/>
                    <a:pt x="52" y="20"/>
                    <a:pt x="51" y="20"/>
                  </a:cubicBezTo>
                  <a:cubicBezTo>
                    <a:pt x="51" y="21"/>
                    <a:pt x="50" y="22"/>
                    <a:pt x="49" y="22"/>
                  </a:cubicBezTo>
                  <a:close/>
                  <a:moveTo>
                    <a:pt x="47" y="51"/>
                  </a:moveTo>
                  <a:cubicBezTo>
                    <a:pt x="45" y="51"/>
                    <a:pt x="44" y="52"/>
                    <a:pt x="44" y="54"/>
                  </a:cubicBezTo>
                  <a:cubicBezTo>
                    <a:pt x="44" y="55"/>
                    <a:pt x="45" y="56"/>
                    <a:pt x="47" y="56"/>
                  </a:cubicBezTo>
                  <a:cubicBezTo>
                    <a:pt x="48" y="56"/>
                    <a:pt x="49" y="55"/>
                    <a:pt x="49" y="54"/>
                  </a:cubicBezTo>
                  <a:cubicBezTo>
                    <a:pt x="49" y="52"/>
                    <a:pt x="48" y="51"/>
                    <a:pt x="47" y="51"/>
                  </a:cubicBezTo>
                  <a:close/>
                  <a:moveTo>
                    <a:pt x="56" y="51"/>
                  </a:moveTo>
                  <a:cubicBezTo>
                    <a:pt x="55" y="51"/>
                    <a:pt x="54" y="52"/>
                    <a:pt x="54" y="54"/>
                  </a:cubicBezTo>
                  <a:cubicBezTo>
                    <a:pt x="54" y="55"/>
                    <a:pt x="55" y="56"/>
                    <a:pt x="56" y="56"/>
                  </a:cubicBezTo>
                  <a:cubicBezTo>
                    <a:pt x="58" y="56"/>
                    <a:pt x="59" y="55"/>
                    <a:pt x="59" y="54"/>
                  </a:cubicBezTo>
                  <a:cubicBezTo>
                    <a:pt x="59" y="52"/>
                    <a:pt x="58" y="51"/>
                    <a:pt x="56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45" name="Freeform: Shape 34">
              <a:extLst>
                <a:ext uri="{FF2B5EF4-FFF2-40B4-BE49-F238E27FC236}">
                  <a16:creationId xmlns:a16="http://schemas.microsoft.com/office/drawing/2014/main" id="{2D5BD86A-4FFB-47E0-9595-6AB5EA1B0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4064" y="4890699"/>
              <a:ext cx="292608" cy="283464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46" name="Freeform: Shape 35">
              <a:extLst>
                <a:ext uri="{FF2B5EF4-FFF2-40B4-BE49-F238E27FC236}">
                  <a16:creationId xmlns:a16="http://schemas.microsoft.com/office/drawing/2014/main" id="{14D00037-5B43-45FC-923A-8E2488D1B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2864" y="4687499"/>
              <a:ext cx="329512" cy="285750"/>
            </a:xfrm>
            <a:custGeom>
              <a:avLst/>
              <a:gdLst/>
              <a:ahLst/>
              <a:cxnLst>
                <a:cxn ang="0">
                  <a:pos x="59" y="26"/>
                </a:cxn>
                <a:cxn ang="0">
                  <a:pos x="57" y="28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9" y="37"/>
                </a:cxn>
                <a:cxn ang="0">
                  <a:pos x="52" y="37"/>
                </a:cxn>
                <a:cxn ang="0">
                  <a:pos x="55" y="39"/>
                </a:cxn>
                <a:cxn ang="0">
                  <a:pos x="52" y="42"/>
                </a:cxn>
                <a:cxn ang="0">
                  <a:pos x="16" y="42"/>
                </a:cxn>
                <a:cxn ang="0">
                  <a:pos x="13" y="39"/>
                </a:cxn>
                <a:cxn ang="0">
                  <a:pos x="16" y="34"/>
                </a:cxn>
                <a:cxn ang="0">
                  <a:pos x="9" y="5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2" y="0"/>
                </a:cxn>
                <a:cxn ang="0">
                  <a:pos x="11" y="0"/>
                </a:cxn>
                <a:cxn ang="0">
                  <a:pos x="14" y="5"/>
                </a:cxn>
                <a:cxn ang="0">
                  <a:pos x="57" y="5"/>
                </a:cxn>
                <a:cxn ang="0">
                  <a:pos x="59" y="7"/>
                </a:cxn>
                <a:cxn ang="0">
                  <a:pos x="59" y="26"/>
                </a:cxn>
                <a:cxn ang="0">
                  <a:pos x="18" y="51"/>
                </a:cxn>
                <a:cxn ang="0">
                  <a:pos x="13" y="46"/>
                </a:cxn>
                <a:cxn ang="0">
                  <a:pos x="18" y="42"/>
                </a:cxn>
                <a:cxn ang="0">
                  <a:pos x="23" y="46"/>
                </a:cxn>
                <a:cxn ang="0">
                  <a:pos x="18" y="51"/>
                </a:cxn>
                <a:cxn ang="0">
                  <a:pos x="50" y="51"/>
                </a:cxn>
                <a:cxn ang="0">
                  <a:pos x="45" y="46"/>
                </a:cxn>
                <a:cxn ang="0">
                  <a:pos x="50" y="42"/>
                </a:cxn>
                <a:cxn ang="0">
                  <a:pos x="55" y="46"/>
                </a:cxn>
                <a:cxn ang="0">
                  <a:pos x="50" y="51"/>
                </a:cxn>
              </a:cxnLst>
              <a:rect l="0" t="0" r="r" b="b"/>
              <a:pathLst>
                <a:path w="59" h="51">
                  <a:moveTo>
                    <a:pt x="59" y="26"/>
                  </a:moveTo>
                  <a:cubicBezTo>
                    <a:pt x="59" y="27"/>
                    <a:pt x="58" y="28"/>
                    <a:pt x="57" y="28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0" y="36"/>
                    <a:pt x="20" y="36"/>
                    <a:pt x="19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4" y="37"/>
                    <a:pt x="55" y="38"/>
                    <a:pt x="55" y="39"/>
                  </a:cubicBezTo>
                  <a:cubicBezTo>
                    <a:pt x="55" y="41"/>
                    <a:pt x="54" y="42"/>
                    <a:pt x="52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2"/>
                    <a:pt x="13" y="41"/>
                    <a:pt x="13" y="39"/>
                  </a:cubicBezTo>
                  <a:cubicBezTo>
                    <a:pt x="13" y="38"/>
                    <a:pt x="15" y="35"/>
                    <a:pt x="16" y="3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4" y="3"/>
                    <a:pt x="14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9" y="6"/>
                    <a:pt x="59" y="7"/>
                  </a:cubicBezTo>
                  <a:lnTo>
                    <a:pt x="59" y="26"/>
                  </a:lnTo>
                  <a:close/>
                  <a:moveTo>
                    <a:pt x="18" y="51"/>
                  </a:moveTo>
                  <a:cubicBezTo>
                    <a:pt x="16" y="51"/>
                    <a:pt x="13" y="49"/>
                    <a:pt x="13" y="46"/>
                  </a:cubicBezTo>
                  <a:cubicBezTo>
                    <a:pt x="13" y="44"/>
                    <a:pt x="16" y="42"/>
                    <a:pt x="18" y="42"/>
                  </a:cubicBezTo>
                  <a:cubicBezTo>
                    <a:pt x="21" y="42"/>
                    <a:pt x="23" y="44"/>
                    <a:pt x="23" y="46"/>
                  </a:cubicBezTo>
                  <a:cubicBezTo>
                    <a:pt x="23" y="49"/>
                    <a:pt x="21" y="51"/>
                    <a:pt x="18" y="51"/>
                  </a:cubicBezTo>
                  <a:close/>
                  <a:moveTo>
                    <a:pt x="50" y="51"/>
                  </a:moveTo>
                  <a:cubicBezTo>
                    <a:pt x="47" y="51"/>
                    <a:pt x="45" y="49"/>
                    <a:pt x="45" y="46"/>
                  </a:cubicBezTo>
                  <a:cubicBezTo>
                    <a:pt x="45" y="44"/>
                    <a:pt x="47" y="42"/>
                    <a:pt x="50" y="42"/>
                  </a:cubicBezTo>
                  <a:cubicBezTo>
                    <a:pt x="53" y="42"/>
                    <a:pt x="55" y="44"/>
                    <a:pt x="55" y="46"/>
                  </a:cubicBezTo>
                  <a:cubicBezTo>
                    <a:pt x="55" y="49"/>
                    <a:pt x="53" y="51"/>
                    <a:pt x="50" y="5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grpSp>
          <p:nvGrpSpPr>
            <p:cNvPr id="47" name="Group 36">
              <a:extLst>
                <a:ext uri="{FF2B5EF4-FFF2-40B4-BE49-F238E27FC236}">
                  <a16:creationId xmlns:a16="http://schemas.microsoft.com/office/drawing/2014/main" id="{4E2FB864-6313-4443-A103-70094CBBC980}"/>
                </a:ext>
              </a:extLst>
            </p:cNvPr>
            <p:cNvGrpSpPr/>
            <p:nvPr/>
          </p:nvGrpSpPr>
          <p:grpSpPr>
            <a:xfrm>
              <a:off x="5800164" y="4141400"/>
              <a:ext cx="415000" cy="411377"/>
              <a:chOff x="-6350" y="1208088"/>
              <a:chExt cx="363538" cy="360363"/>
            </a:xfrm>
            <a:solidFill>
              <a:schemeClr val="accent1"/>
            </a:solidFill>
          </p:grpSpPr>
          <p:sp>
            <p:nvSpPr>
              <p:cNvPr id="49" name="Freeform: Shape 37">
                <a:extLst>
                  <a:ext uri="{FF2B5EF4-FFF2-40B4-BE49-F238E27FC236}">
                    <a16:creationId xmlns:a16="http://schemas.microsoft.com/office/drawing/2014/main" id="{F7AB2B44-31A7-4D87-AA54-9E2A2B3412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6350" y="1208088"/>
                <a:ext cx="363538" cy="360363"/>
              </a:xfrm>
              <a:custGeom>
                <a:avLst/>
                <a:gdLst/>
                <a:ahLst/>
                <a:cxnLst>
                  <a:cxn ang="0">
                    <a:pos x="121" y="41"/>
                  </a:cxn>
                  <a:cxn ang="0">
                    <a:pos x="83" y="2"/>
                  </a:cxn>
                  <a:cxn ang="0">
                    <a:pos x="76" y="0"/>
                  </a:cxn>
                  <a:cxn ang="0">
                    <a:pos x="72" y="2"/>
                  </a:cxn>
                  <a:cxn ang="0">
                    <a:pos x="70" y="6"/>
                  </a:cxn>
                  <a:cxn ang="0">
                    <a:pos x="61" y="21"/>
                  </a:cxn>
                  <a:cxn ang="0">
                    <a:pos x="39" y="36"/>
                  </a:cxn>
                  <a:cxn ang="0">
                    <a:pos x="14" y="53"/>
                  </a:cxn>
                  <a:cxn ang="0">
                    <a:pos x="1" y="75"/>
                  </a:cxn>
                  <a:cxn ang="0">
                    <a:pos x="3" y="82"/>
                  </a:cxn>
                  <a:cxn ang="0">
                    <a:pos x="42" y="121"/>
                  </a:cxn>
                  <a:cxn ang="0">
                    <a:pos x="49" y="123"/>
                  </a:cxn>
                  <a:cxn ang="0">
                    <a:pos x="52" y="121"/>
                  </a:cxn>
                  <a:cxn ang="0">
                    <a:pos x="54" y="117"/>
                  </a:cxn>
                  <a:cxn ang="0">
                    <a:pos x="63" y="103"/>
                  </a:cxn>
                  <a:cxn ang="0">
                    <a:pos x="85" y="87"/>
                  </a:cxn>
                  <a:cxn ang="0">
                    <a:pos x="110" y="70"/>
                  </a:cxn>
                  <a:cxn ang="0">
                    <a:pos x="123" y="48"/>
                  </a:cxn>
                  <a:cxn ang="0">
                    <a:pos x="121" y="41"/>
                  </a:cxn>
                  <a:cxn ang="0">
                    <a:pos x="47" y="115"/>
                  </a:cxn>
                  <a:cxn ang="0">
                    <a:pos x="9" y="77"/>
                  </a:cxn>
                  <a:cxn ang="0">
                    <a:pos x="78" y="8"/>
                  </a:cxn>
                  <a:cxn ang="0">
                    <a:pos x="116" y="46"/>
                  </a:cxn>
                  <a:cxn ang="0">
                    <a:pos x="47" y="115"/>
                  </a:cxn>
                  <a:cxn ang="0">
                    <a:pos x="47" y="115"/>
                  </a:cxn>
                  <a:cxn ang="0">
                    <a:pos x="47" y="115"/>
                  </a:cxn>
                </a:cxnLst>
                <a:rect l="0" t="0" r="r" b="b"/>
                <a:pathLst>
                  <a:path w="124" h="123">
                    <a:moveTo>
                      <a:pt x="121" y="41"/>
                    </a:moveTo>
                    <a:cubicBezTo>
                      <a:pt x="83" y="2"/>
                      <a:pt x="83" y="2"/>
                      <a:pt x="83" y="2"/>
                    </a:cubicBezTo>
                    <a:cubicBezTo>
                      <a:pt x="81" y="0"/>
                      <a:pt x="78" y="0"/>
                      <a:pt x="76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1" y="3"/>
                      <a:pt x="71" y="4"/>
                      <a:pt x="70" y="6"/>
                    </a:cubicBezTo>
                    <a:cubicBezTo>
                      <a:pt x="69" y="11"/>
                      <a:pt x="66" y="16"/>
                      <a:pt x="61" y="21"/>
                    </a:cubicBezTo>
                    <a:cubicBezTo>
                      <a:pt x="55" y="26"/>
                      <a:pt x="47" y="31"/>
                      <a:pt x="39" y="36"/>
                    </a:cubicBezTo>
                    <a:cubicBezTo>
                      <a:pt x="31" y="41"/>
                      <a:pt x="22" y="46"/>
                      <a:pt x="14" y="53"/>
                    </a:cubicBezTo>
                    <a:cubicBezTo>
                      <a:pt x="8" y="60"/>
                      <a:pt x="4" y="67"/>
                      <a:pt x="1" y="75"/>
                    </a:cubicBezTo>
                    <a:cubicBezTo>
                      <a:pt x="0" y="77"/>
                      <a:pt x="1" y="80"/>
                      <a:pt x="3" y="82"/>
                    </a:cubicBezTo>
                    <a:cubicBezTo>
                      <a:pt x="42" y="121"/>
                      <a:pt x="42" y="121"/>
                      <a:pt x="42" y="121"/>
                    </a:cubicBezTo>
                    <a:cubicBezTo>
                      <a:pt x="43" y="123"/>
                      <a:pt x="46" y="123"/>
                      <a:pt x="49" y="123"/>
                    </a:cubicBezTo>
                    <a:cubicBezTo>
                      <a:pt x="50" y="122"/>
                      <a:pt x="51" y="122"/>
                      <a:pt x="52" y="121"/>
                    </a:cubicBezTo>
                    <a:cubicBezTo>
                      <a:pt x="53" y="120"/>
                      <a:pt x="54" y="119"/>
                      <a:pt x="54" y="117"/>
                    </a:cubicBezTo>
                    <a:cubicBezTo>
                      <a:pt x="56" y="112"/>
                      <a:pt x="59" y="107"/>
                      <a:pt x="63" y="103"/>
                    </a:cubicBezTo>
                    <a:cubicBezTo>
                      <a:pt x="69" y="97"/>
                      <a:pt x="77" y="92"/>
                      <a:pt x="85" y="87"/>
                    </a:cubicBezTo>
                    <a:cubicBezTo>
                      <a:pt x="94" y="82"/>
                      <a:pt x="103" y="77"/>
                      <a:pt x="110" y="70"/>
                    </a:cubicBezTo>
                    <a:cubicBezTo>
                      <a:pt x="117" y="63"/>
                      <a:pt x="121" y="57"/>
                      <a:pt x="123" y="48"/>
                    </a:cubicBezTo>
                    <a:cubicBezTo>
                      <a:pt x="124" y="46"/>
                      <a:pt x="123" y="43"/>
                      <a:pt x="121" y="41"/>
                    </a:cubicBezTo>
                    <a:close/>
                    <a:moveTo>
                      <a:pt x="47" y="115"/>
                    </a:moveTo>
                    <a:cubicBezTo>
                      <a:pt x="34" y="103"/>
                      <a:pt x="21" y="90"/>
                      <a:pt x="9" y="77"/>
                    </a:cubicBezTo>
                    <a:cubicBezTo>
                      <a:pt x="20" y="42"/>
                      <a:pt x="67" y="43"/>
                      <a:pt x="78" y="8"/>
                    </a:cubicBezTo>
                    <a:cubicBezTo>
                      <a:pt x="90" y="21"/>
                      <a:pt x="103" y="33"/>
                      <a:pt x="116" y="46"/>
                    </a:cubicBezTo>
                    <a:cubicBezTo>
                      <a:pt x="105" y="81"/>
                      <a:pt x="58" y="80"/>
                      <a:pt x="47" y="115"/>
                    </a:cubicBezTo>
                    <a:close/>
                    <a:moveTo>
                      <a:pt x="47" y="115"/>
                    </a:moveTo>
                    <a:cubicBezTo>
                      <a:pt x="47" y="115"/>
                      <a:pt x="47" y="115"/>
                      <a:pt x="47" y="11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0" name="Freeform: Shape 38">
                <a:extLst>
                  <a:ext uri="{FF2B5EF4-FFF2-40B4-BE49-F238E27FC236}">
                    <a16:creationId xmlns:a16="http://schemas.microsoft.com/office/drawing/2014/main" id="{F40353CF-D820-4F9F-B5B3-2B2F96D19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413" y="1336676"/>
                <a:ext cx="100013" cy="100013"/>
              </a:xfrm>
              <a:custGeom>
                <a:avLst/>
                <a:gdLst/>
                <a:ahLst/>
                <a:cxnLst>
                  <a:cxn ang="0">
                    <a:pos x="27" y="11"/>
                  </a:cxn>
                  <a:cxn ang="0">
                    <a:pos x="20" y="12"/>
                  </a:cxn>
                  <a:cxn ang="0">
                    <a:pos x="9" y="6"/>
                  </a:cxn>
                  <a:cxn ang="0">
                    <a:pos x="15" y="5"/>
                  </a:cxn>
                  <a:cxn ang="0">
                    <a:pos x="19" y="5"/>
                  </a:cxn>
                  <a:cxn ang="0">
                    <a:pos x="19" y="1"/>
                  </a:cxn>
                  <a:cxn ang="0">
                    <a:pos x="12" y="0"/>
                  </a:cxn>
                  <a:cxn ang="0">
                    <a:pos x="6" y="3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4" y="5"/>
                  </a:cxn>
                  <a:cxn ang="0">
                    <a:pos x="1" y="13"/>
                  </a:cxn>
                  <a:cxn ang="0">
                    <a:pos x="3" y="20"/>
                  </a:cxn>
                  <a:cxn ang="0">
                    <a:pos x="18" y="20"/>
                  </a:cxn>
                  <a:cxn ang="0">
                    <a:pos x="22" y="29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13" y="29"/>
                  </a:cxn>
                  <a:cxn ang="0">
                    <a:pos x="16" y="33"/>
                  </a:cxn>
                  <a:cxn ang="0">
                    <a:pos x="24" y="33"/>
                  </a:cxn>
                  <a:cxn ang="0">
                    <a:pos x="30" y="32"/>
                  </a:cxn>
                  <a:cxn ang="0">
                    <a:pos x="32" y="32"/>
                  </a:cxn>
                  <a:cxn ang="0">
                    <a:pos x="32" y="30"/>
                  </a:cxn>
                  <a:cxn ang="0">
                    <a:pos x="32" y="24"/>
                  </a:cxn>
                  <a:cxn ang="0">
                    <a:pos x="33" y="16"/>
                  </a:cxn>
                  <a:cxn ang="0">
                    <a:pos x="10" y="16"/>
                  </a:cxn>
                  <a:cxn ang="0">
                    <a:pos x="6" y="14"/>
                  </a:cxn>
                  <a:cxn ang="0">
                    <a:pos x="6" y="10"/>
                  </a:cxn>
                  <a:cxn ang="0">
                    <a:pos x="13" y="15"/>
                  </a:cxn>
                  <a:cxn ang="0">
                    <a:pos x="28" y="24"/>
                  </a:cxn>
                  <a:cxn ang="0">
                    <a:pos x="20" y="18"/>
                  </a:cxn>
                  <a:cxn ang="0">
                    <a:pos x="24" y="17"/>
                  </a:cxn>
                  <a:cxn ang="0">
                    <a:pos x="27" y="18"/>
                  </a:cxn>
                  <a:cxn ang="0">
                    <a:pos x="28" y="22"/>
                  </a:cxn>
                  <a:cxn ang="0">
                    <a:pos x="28" y="24"/>
                  </a:cxn>
                </a:cxnLst>
                <a:rect l="0" t="0" r="r" b="b"/>
                <a:pathLst>
                  <a:path w="34" h="34">
                    <a:moveTo>
                      <a:pt x="31" y="13"/>
                    </a:moveTo>
                    <a:cubicBezTo>
                      <a:pt x="30" y="12"/>
                      <a:pt x="28" y="12"/>
                      <a:pt x="27" y="11"/>
                    </a:cubicBezTo>
                    <a:cubicBezTo>
                      <a:pt x="26" y="11"/>
                      <a:pt x="25" y="11"/>
                      <a:pt x="23" y="11"/>
                    </a:cubicBezTo>
                    <a:cubicBezTo>
                      <a:pt x="22" y="11"/>
                      <a:pt x="21" y="11"/>
                      <a:pt x="20" y="12"/>
                    </a:cubicBezTo>
                    <a:cubicBezTo>
                      <a:pt x="18" y="12"/>
                      <a:pt x="17" y="13"/>
                      <a:pt x="16" y="13"/>
                    </a:cubicBezTo>
                    <a:cubicBezTo>
                      <a:pt x="14" y="11"/>
                      <a:pt x="12" y="9"/>
                      <a:pt x="9" y="6"/>
                    </a:cubicBezTo>
                    <a:cubicBezTo>
                      <a:pt x="10" y="6"/>
                      <a:pt x="11" y="5"/>
                      <a:pt x="12" y="5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6" y="6"/>
                      <a:pt x="16" y="6"/>
                      <a:pt x="17" y="6"/>
                    </a:cubicBezTo>
                    <a:cubicBezTo>
                      <a:pt x="18" y="6"/>
                      <a:pt x="18" y="6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0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6"/>
                      <a:pt x="2" y="8"/>
                      <a:pt x="2" y="9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0" y="15"/>
                      <a:pt x="1" y="16"/>
                      <a:pt x="1" y="17"/>
                    </a:cubicBezTo>
                    <a:cubicBezTo>
                      <a:pt x="1" y="18"/>
                      <a:pt x="2" y="19"/>
                      <a:pt x="3" y="20"/>
                    </a:cubicBezTo>
                    <a:cubicBezTo>
                      <a:pt x="5" y="21"/>
                      <a:pt x="7" y="22"/>
                      <a:pt x="10" y="22"/>
                    </a:cubicBezTo>
                    <a:cubicBezTo>
                      <a:pt x="12" y="22"/>
                      <a:pt x="15" y="21"/>
                      <a:pt x="18" y="20"/>
                    </a:cubicBezTo>
                    <a:cubicBezTo>
                      <a:pt x="20" y="22"/>
                      <a:pt x="22" y="25"/>
                      <a:pt x="24" y="27"/>
                    </a:cubicBezTo>
                    <a:cubicBezTo>
                      <a:pt x="24" y="28"/>
                      <a:pt x="23" y="28"/>
                      <a:pt x="22" y="29"/>
                    </a:cubicBezTo>
                    <a:cubicBezTo>
                      <a:pt x="21" y="29"/>
                      <a:pt x="21" y="29"/>
                      <a:pt x="20" y="29"/>
                    </a:cubicBezTo>
                    <a:cubicBezTo>
                      <a:pt x="19" y="28"/>
                      <a:pt x="19" y="28"/>
                      <a:pt x="18" y="28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6" y="27"/>
                      <a:pt x="16" y="26"/>
                      <a:pt x="15" y="26"/>
                    </a:cubicBezTo>
                    <a:cubicBezTo>
                      <a:pt x="15" y="26"/>
                      <a:pt x="14" y="27"/>
                      <a:pt x="14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30"/>
                      <a:pt x="13" y="31"/>
                      <a:pt x="14" y="31"/>
                    </a:cubicBezTo>
                    <a:cubicBezTo>
                      <a:pt x="14" y="32"/>
                      <a:pt x="15" y="33"/>
                      <a:pt x="16" y="33"/>
                    </a:cubicBezTo>
                    <a:cubicBezTo>
                      <a:pt x="17" y="34"/>
                      <a:pt x="18" y="34"/>
                      <a:pt x="20" y="34"/>
                    </a:cubicBezTo>
                    <a:cubicBezTo>
                      <a:pt x="21" y="34"/>
                      <a:pt x="22" y="34"/>
                      <a:pt x="24" y="33"/>
                    </a:cubicBezTo>
                    <a:cubicBezTo>
                      <a:pt x="25" y="33"/>
                      <a:pt x="26" y="32"/>
                      <a:pt x="28" y="31"/>
                    </a:cubicBezTo>
                    <a:cubicBezTo>
                      <a:pt x="28" y="31"/>
                      <a:pt x="29" y="32"/>
                      <a:pt x="30" y="32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2" y="33"/>
                      <a:pt x="32" y="32"/>
                    </a:cubicBezTo>
                    <a:cubicBezTo>
                      <a:pt x="32" y="32"/>
                      <a:pt x="32" y="31"/>
                      <a:pt x="32" y="31"/>
                    </a:cubicBezTo>
                    <a:cubicBezTo>
                      <a:pt x="32" y="31"/>
                      <a:pt x="32" y="30"/>
                      <a:pt x="32" y="30"/>
                    </a:cubicBezTo>
                    <a:cubicBezTo>
                      <a:pt x="31" y="30"/>
                      <a:pt x="30" y="29"/>
                      <a:pt x="30" y="28"/>
                    </a:cubicBezTo>
                    <a:cubicBezTo>
                      <a:pt x="31" y="27"/>
                      <a:pt x="32" y="26"/>
                      <a:pt x="32" y="24"/>
                    </a:cubicBezTo>
                    <a:cubicBezTo>
                      <a:pt x="33" y="23"/>
                      <a:pt x="34" y="21"/>
                      <a:pt x="34" y="20"/>
                    </a:cubicBezTo>
                    <a:cubicBezTo>
                      <a:pt x="34" y="19"/>
                      <a:pt x="34" y="17"/>
                      <a:pt x="33" y="16"/>
                    </a:cubicBezTo>
                    <a:cubicBezTo>
                      <a:pt x="33" y="15"/>
                      <a:pt x="32" y="14"/>
                      <a:pt x="31" y="13"/>
                    </a:cubicBezTo>
                    <a:close/>
                    <a:moveTo>
                      <a:pt x="10" y="16"/>
                    </a:moveTo>
                    <a:cubicBezTo>
                      <a:pt x="8" y="16"/>
                      <a:pt x="7" y="16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10"/>
                      <a:pt x="7" y="9"/>
                      <a:pt x="8" y="8"/>
                    </a:cubicBezTo>
                    <a:cubicBezTo>
                      <a:pt x="9" y="10"/>
                      <a:pt x="11" y="12"/>
                      <a:pt x="13" y="15"/>
                    </a:cubicBezTo>
                    <a:cubicBezTo>
                      <a:pt x="12" y="15"/>
                      <a:pt x="11" y="16"/>
                      <a:pt x="10" y="16"/>
                    </a:cubicBezTo>
                    <a:close/>
                    <a:moveTo>
                      <a:pt x="28" y="24"/>
                    </a:moveTo>
                    <a:cubicBezTo>
                      <a:pt x="27" y="24"/>
                      <a:pt x="27" y="25"/>
                      <a:pt x="26" y="25"/>
                    </a:cubicBezTo>
                    <a:cubicBezTo>
                      <a:pt x="24" y="23"/>
                      <a:pt x="22" y="21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7" y="18"/>
                      <a:pt x="27" y="18"/>
                    </a:cubicBezTo>
                    <a:cubicBezTo>
                      <a:pt x="28" y="19"/>
                      <a:pt x="28" y="19"/>
                      <a:pt x="28" y="20"/>
                    </a:cubicBezTo>
                    <a:cubicBezTo>
                      <a:pt x="28" y="20"/>
                      <a:pt x="28" y="21"/>
                      <a:pt x="28" y="22"/>
                    </a:cubicBezTo>
                    <a:cubicBezTo>
                      <a:pt x="28" y="22"/>
                      <a:pt x="28" y="23"/>
                      <a:pt x="28" y="24"/>
                    </a:cubicBezTo>
                    <a:close/>
                    <a:moveTo>
                      <a:pt x="28" y="24"/>
                    </a:moveTo>
                    <a:cubicBezTo>
                      <a:pt x="28" y="24"/>
                      <a:pt x="28" y="24"/>
                      <a:pt x="28" y="2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1" name="Freeform: Shape 39">
                <a:extLst>
                  <a:ext uri="{FF2B5EF4-FFF2-40B4-BE49-F238E27FC236}">
                    <a16:creationId xmlns:a16="http://schemas.microsoft.com/office/drawing/2014/main" id="{DB6C9785-3BA6-4F2C-9999-8CB900468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475" y="1457326"/>
                <a:ext cx="55563" cy="55563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15" y="0"/>
                  </a:cxn>
                  <a:cxn ang="0">
                    <a:pos x="8" y="6"/>
                  </a:cxn>
                  <a:cxn ang="0">
                    <a:pos x="3" y="13"/>
                  </a:cxn>
                  <a:cxn ang="0">
                    <a:pos x="0" y="16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4" y="18"/>
                  </a:cxn>
                  <a:cxn ang="0">
                    <a:pos x="6" y="15"/>
                  </a:cxn>
                  <a:cxn ang="0">
                    <a:pos x="11" y="9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0"/>
                  </a:cxn>
                  <a:cxn ang="0">
                    <a:pos x="15" y="0"/>
                  </a:cxn>
                  <a:cxn ang="0">
                    <a:pos x="15" y="0"/>
                  </a:cxn>
                  <a:cxn ang="0">
                    <a:pos x="15" y="0"/>
                  </a:cxn>
                </a:cxnLst>
                <a:rect l="0" t="0" r="r" b="b"/>
                <a:pathLst>
                  <a:path w="19" h="19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2"/>
                      <a:pt x="11" y="4"/>
                      <a:pt x="8" y="6"/>
                    </a:cubicBezTo>
                    <a:cubicBezTo>
                      <a:pt x="6" y="8"/>
                      <a:pt x="4" y="10"/>
                      <a:pt x="3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2" y="19"/>
                      <a:pt x="3" y="19"/>
                    </a:cubicBezTo>
                    <a:cubicBezTo>
                      <a:pt x="3" y="19"/>
                      <a:pt x="3" y="18"/>
                      <a:pt x="4" y="18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3"/>
                      <a:pt x="9" y="11"/>
                      <a:pt x="11" y="9"/>
                    </a:cubicBezTo>
                    <a:cubicBezTo>
                      <a:pt x="13" y="7"/>
                      <a:pt x="15" y="5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2" name="Freeform: Shape 40">
                <a:extLst>
                  <a:ext uri="{FF2B5EF4-FFF2-40B4-BE49-F238E27FC236}">
                    <a16:creationId xmlns:a16="http://schemas.microsoft.com/office/drawing/2014/main" id="{E9093216-8801-4E7A-900E-B7C5DEF45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75" y="1263651"/>
                <a:ext cx="55563" cy="58738"/>
              </a:xfrm>
              <a:custGeom>
                <a:avLst/>
                <a:gdLst/>
                <a:ahLst/>
                <a:cxnLst>
                  <a:cxn ang="0">
                    <a:pos x="7" y="11"/>
                  </a:cxn>
                  <a:cxn ang="0">
                    <a:pos x="1" y="16"/>
                  </a:cxn>
                  <a:cxn ang="0">
                    <a:pos x="1" y="17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3" y="19"/>
                  </a:cxn>
                  <a:cxn ang="0">
                    <a:pos x="10" y="13"/>
                  </a:cxn>
                  <a:cxn ang="0">
                    <a:pos x="16" y="7"/>
                  </a:cxn>
                  <a:cxn ang="0">
                    <a:pos x="18" y="3"/>
                  </a:cxn>
                  <a:cxn ang="0">
                    <a:pos x="18" y="1"/>
                  </a:cxn>
                  <a:cxn ang="0">
                    <a:pos x="16" y="1"/>
                  </a:cxn>
                  <a:cxn ang="0">
                    <a:pos x="15" y="1"/>
                  </a:cxn>
                  <a:cxn ang="0">
                    <a:pos x="13" y="5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7" y="11"/>
                  </a:cxn>
                </a:cxnLst>
                <a:rect l="0" t="0" r="r" b="b"/>
                <a:pathLst>
                  <a:path w="19" h="20">
                    <a:moveTo>
                      <a:pt x="7" y="11"/>
                    </a:moveTo>
                    <a:cubicBezTo>
                      <a:pt x="5" y="13"/>
                      <a:pt x="3" y="15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0" y="17"/>
                      <a:pt x="0" y="19"/>
                      <a:pt x="1" y="19"/>
                    </a:cubicBezTo>
                    <a:cubicBezTo>
                      <a:pt x="1" y="20"/>
                      <a:pt x="2" y="20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8"/>
                      <a:pt x="8" y="16"/>
                      <a:pt x="10" y="13"/>
                    </a:cubicBezTo>
                    <a:cubicBezTo>
                      <a:pt x="12" y="11"/>
                      <a:pt x="14" y="9"/>
                      <a:pt x="16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1"/>
                      <a:pt x="18" y="1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9" y="9"/>
                      <a:pt x="7" y="1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endParaRPr>
              </a:p>
            </p:txBody>
          </p:sp>
        </p:grpSp>
        <p:sp>
          <p:nvSpPr>
            <p:cNvPr id="48" name="Freeform: Shape 41">
              <a:extLst>
                <a:ext uri="{FF2B5EF4-FFF2-40B4-BE49-F238E27FC236}">
                  <a16:creationId xmlns:a16="http://schemas.microsoft.com/office/drawing/2014/main" id="{03F3E181-74D3-4FE5-84F0-A2CD07689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564" y="4458900"/>
              <a:ext cx="346730" cy="298451"/>
            </a:xfrm>
            <a:custGeom>
              <a:avLst/>
              <a:gdLst/>
              <a:ahLst/>
              <a:cxnLst>
                <a:cxn ang="0">
                  <a:pos x="73" y="47"/>
                </a:cxn>
                <a:cxn ang="0">
                  <a:pos x="67" y="53"/>
                </a:cxn>
                <a:cxn ang="0">
                  <a:pos x="46" y="53"/>
                </a:cxn>
                <a:cxn ang="0">
                  <a:pos x="48" y="60"/>
                </a:cxn>
                <a:cxn ang="0">
                  <a:pos x="46" y="63"/>
                </a:cxn>
                <a:cxn ang="0">
                  <a:pos x="26" y="63"/>
                </a:cxn>
                <a:cxn ang="0">
                  <a:pos x="24" y="60"/>
                </a:cxn>
                <a:cxn ang="0">
                  <a:pos x="26" y="53"/>
                </a:cxn>
                <a:cxn ang="0">
                  <a:pos x="6" y="53"/>
                </a:cxn>
                <a:cxn ang="0">
                  <a:pos x="0" y="47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47"/>
                </a:cxn>
                <a:cxn ang="0">
                  <a:pos x="68" y="6"/>
                </a:cxn>
                <a:cxn ang="0">
                  <a:pos x="67" y="5"/>
                </a:cxn>
                <a:cxn ang="0">
                  <a:pos x="6" y="5"/>
                </a:cxn>
                <a:cxn ang="0">
                  <a:pos x="5" y="6"/>
                </a:cxn>
                <a:cxn ang="0">
                  <a:pos x="5" y="37"/>
                </a:cxn>
                <a:cxn ang="0">
                  <a:pos x="6" y="39"/>
                </a:cxn>
                <a:cxn ang="0">
                  <a:pos x="67" y="39"/>
                </a:cxn>
                <a:cxn ang="0">
                  <a:pos x="68" y="37"/>
                </a:cxn>
                <a:cxn ang="0">
                  <a:pos x="68" y="6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D1508487-877E-4F54-9022-4DEE3845FD5E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603695" y="1390076"/>
            <a:ext cx="4869167" cy="497315"/>
            <a:chOff x="6603695" y="1390076"/>
            <a:chExt cx="4869167" cy="497315"/>
          </a:xfrm>
        </p:grpSpPr>
        <p:sp>
          <p:nvSpPr>
            <p:cNvPr id="5" name="Freeform: Shape 42">
              <a:extLst>
                <a:ext uri="{FF2B5EF4-FFF2-40B4-BE49-F238E27FC236}">
                  <a16:creationId xmlns:a16="http://schemas.microsoft.com/office/drawing/2014/main" id="{8A3306E8-0C18-48AE-B0B6-9A366BE68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3695" y="1426083"/>
              <a:ext cx="422411" cy="425789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7266A355-F3E9-4CE6-BFF5-76837547C035}"/>
                </a:ext>
              </a:extLst>
            </p:cNvPr>
            <p:cNvSpPr/>
            <p:nvPr/>
          </p:nvSpPr>
          <p:spPr>
            <a:xfrm>
              <a:off x="7026105" y="1390076"/>
              <a:ext cx="4446757" cy="497315"/>
            </a:xfrm>
            <a:prstGeom prst="rect">
              <a:avLst/>
            </a:prstGeom>
          </p:spPr>
          <p:txBody>
            <a:bodyPr wrap="none" lIns="144000" tIns="0" rIns="0" bIns="0">
              <a:normAutofit/>
            </a:bodyPr>
            <a:lstStyle/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b="1" dirty="0">
                  <a:solidFill>
                    <a:srgbClr val="772D3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Save 30% of the time on </a:t>
              </a:r>
            </a:p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b="1" dirty="0">
                  <a:solidFill>
                    <a:srgbClr val="772D3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inventory management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72D3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63" name="千图PPT彼岸天：ID 8661124库_组合 62">
            <a:extLst>
              <a:ext uri="{FF2B5EF4-FFF2-40B4-BE49-F238E27FC236}">
                <a16:creationId xmlns:a16="http://schemas.microsoft.com/office/drawing/2014/main" id="{FDA2EDA1-D5E5-4A36-AACF-4227F263FE2D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603695" y="2358457"/>
            <a:ext cx="4869167" cy="497315"/>
            <a:chOff x="6603695" y="2358457"/>
            <a:chExt cx="4869167" cy="497315"/>
          </a:xfrm>
        </p:grpSpPr>
        <p:sp>
          <p:nvSpPr>
            <p:cNvPr id="6" name="Freeform: Shape 43">
              <a:extLst>
                <a:ext uri="{FF2B5EF4-FFF2-40B4-BE49-F238E27FC236}">
                  <a16:creationId xmlns:a16="http://schemas.microsoft.com/office/drawing/2014/main" id="{0FCCD027-103F-43AD-A77E-9A149C748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3695" y="2403891"/>
              <a:ext cx="422411" cy="425789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2" name="Rectangle 61">
              <a:extLst>
                <a:ext uri="{FF2B5EF4-FFF2-40B4-BE49-F238E27FC236}">
                  <a16:creationId xmlns:a16="http://schemas.microsoft.com/office/drawing/2014/main" id="{99D38588-5598-4B1C-B35F-8E14812B1DFF}"/>
                </a:ext>
              </a:extLst>
            </p:cNvPr>
            <p:cNvSpPr/>
            <p:nvPr/>
          </p:nvSpPr>
          <p:spPr>
            <a:xfrm>
              <a:off x="7026105" y="2358457"/>
              <a:ext cx="4446757" cy="497315"/>
            </a:xfrm>
            <a:prstGeom prst="rect">
              <a:avLst/>
            </a:prstGeom>
          </p:spPr>
          <p:txBody>
            <a:bodyPr wrap="none" lIns="144000" tIns="0" rIns="0" bIns="0">
              <a:normAutofit/>
            </a:bodyPr>
            <a:lstStyle/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Save 20% of the time on producing reports </a:t>
              </a:r>
              <a:b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</a:b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based on order and completed date </a:t>
              </a:r>
            </a:p>
          </p:txBody>
        </p:sp>
      </p:grpSp>
      <p:grpSp>
        <p:nvGrpSpPr>
          <p:cNvPr id="64" name="千图PPT彼岸天：ID 8661124库_组合 63">
            <a:extLst>
              <a:ext uri="{FF2B5EF4-FFF2-40B4-BE49-F238E27FC236}">
                <a16:creationId xmlns:a16="http://schemas.microsoft.com/office/drawing/2014/main" id="{23D731DF-0C5D-4B87-8268-164277BF55B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603695" y="3381698"/>
            <a:ext cx="4869167" cy="426149"/>
            <a:chOff x="6603695" y="3381698"/>
            <a:chExt cx="4869167" cy="426149"/>
          </a:xfrm>
        </p:grpSpPr>
        <p:sp>
          <p:nvSpPr>
            <p:cNvPr id="7" name="Freeform: Shape 44">
              <a:extLst>
                <a:ext uri="{FF2B5EF4-FFF2-40B4-BE49-F238E27FC236}">
                  <a16:creationId xmlns:a16="http://schemas.microsoft.com/office/drawing/2014/main" id="{EEA03905-6535-466F-B0DE-2CE7CA2C0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3695" y="3381698"/>
              <a:ext cx="422411" cy="425789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B042C99E-2576-44CE-B44A-DB4D79BFCF29}"/>
                </a:ext>
              </a:extLst>
            </p:cNvPr>
            <p:cNvSpPr/>
            <p:nvPr/>
          </p:nvSpPr>
          <p:spPr>
            <a:xfrm>
              <a:off x="7026105" y="3438513"/>
              <a:ext cx="4446757" cy="369334"/>
            </a:xfrm>
            <a:prstGeom prst="rect">
              <a:avLst/>
            </a:prstGeom>
          </p:spPr>
          <p:txBody>
            <a:bodyPr wrap="none" lIns="144000" tIns="0" rIns="0" bIns="0">
              <a:normAutofit/>
            </a:bodyPr>
            <a:lstStyle/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600" b="1" dirty="0">
                  <a:solidFill>
                    <a:srgbClr val="715B4E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Decrease</a:t>
              </a: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15B4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 70% of human error </a:t>
              </a:r>
            </a:p>
          </p:txBody>
        </p:sp>
      </p:grpSp>
      <p:grpSp>
        <p:nvGrpSpPr>
          <p:cNvPr id="65" name="千图PPT彼岸天：ID 8661124库_组合 64">
            <a:extLst>
              <a:ext uri="{FF2B5EF4-FFF2-40B4-BE49-F238E27FC236}">
                <a16:creationId xmlns:a16="http://schemas.microsoft.com/office/drawing/2014/main" id="{29087E45-8AE2-47EF-BF10-E09DA3DAE573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600185" y="4316462"/>
            <a:ext cx="4620265" cy="548091"/>
            <a:chOff x="6600185" y="4316462"/>
            <a:chExt cx="4620264" cy="548091"/>
          </a:xfrm>
        </p:grpSpPr>
        <p:sp>
          <p:nvSpPr>
            <p:cNvPr id="8" name="Freeform: Shape 45">
              <a:extLst>
                <a:ext uri="{FF2B5EF4-FFF2-40B4-BE49-F238E27FC236}">
                  <a16:creationId xmlns:a16="http://schemas.microsoft.com/office/drawing/2014/main" id="{5911425B-DB5D-4B99-BFA1-9E1737E3C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185" y="4359505"/>
              <a:ext cx="422411" cy="425789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18" name="Rectangle 67">
              <a:extLst>
                <a:ext uri="{FF2B5EF4-FFF2-40B4-BE49-F238E27FC236}">
                  <a16:creationId xmlns:a16="http://schemas.microsoft.com/office/drawing/2014/main" id="{99B942F3-4967-4C10-B8CD-4309DFE90C40}"/>
                </a:ext>
              </a:extLst>
            </p:cNvPr>
            <p:cNvSpPr/>
            <p:nvPr/>
          </p:nvSpPr>
          <p:spPr>
            <a:xfrm>
              <a:off x="7026105" y="4316462"/>
              <a:ext cx="4194344" cy="548091"/>
            </a:xfrm>
            <a:prstGeom prst="rect">
              <a:avLst/>
            </a:prstGeom>
          </p:spPr>
          <p:txBody>
            <a:bodyPr wrap="none" lIns="144000" tIns="0" rIns="0" bIns="0">
              <a:normAutofit/>
            </a:bodyPr>
            <a:lstStyle/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72D3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Save 35% of the time on </a:t>
              </a:r>
            </a:p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72D3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tracking orders and shipments 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72D3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66" name="千图PPT彼岸天：ID 8661124库_组合 65">
            <a:extLst>
              <a:ext uri="{FF2B5EF4-FFF2-40B4-BE49-F238E27FC236}">
                <a16:creationId xmlns:a16="http://schemas.microsoft.com/office/drawing/2014/main" id="{B413A962-FCCE-48B6-9303-0393203C700C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6596367" y="5337313"/>
            <a:ext cx="4876495" cy="425789"/>
            <a:chOff x="6596367" y="5337313"/>
            <a:chExt cx="4876495" cy="425789"/>
          </a:xfrm>
        </p:grpSpPr>
        <p:sp>
          <p:nvSpPr>
            <p:cNvPr id="9" name="Freeform: Shape 46">
              <a:extLst>
                <a:ext uri="{FF2B5EF4-FFF2-40B4-BE49-F238E27FC236}">
                  <a16:creationId xmlns:a16="http://schemas.microsoft.com/office/drawing/2014/main" id="{0F9D3F5E-BCEA-482E-A3A7-B1B64DCA4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6367" y="5337313"/>
              <a:ext cx="422411" cy="425789"/>
            </a:xfrm>
            <a:custGeom>
              <a:avLst/>
              <a:gdLst/>
              <a:ahLst/>
              <a:cxnLst>
                <a:cxn ang="0">
                  <a:pos x="58" y="47"/>
                </a:cxn>
                <a:cxn ang="0">
                  <a:pos x="47" y="58"/>
                </a:cxn>
                <a:cxn ang="0">
                  <a:pos x="11" y="58"/>
                </a:cxn>
                <a:cxn ang="0">
                  <a:pos x="0" y="47"/>
                </a:cxn>
                <a:cxn ang="0">
                  <a:pos x="0" y="10"/>
                </a:cxn>
                <a:cxn ang="0">
                  <a:pos x="11" y="0"/>
                </a:cxn>
                <a:cxn ang="0">
                  <a:pos x="47" y="0"/>
                </a:cxn>
                <a:cxn ang="0">
                  <a:pos x="58" y="10"/>
                </a:cxn>
                <a:cxn ang="0">
                  <a:pos x="58" y="47"/>
                </a:cxn>
                <a:cxn ang="0">
                  <a:pos x="49" y="21"/>
                </a:cxn>
                <a:cxn ang="0">
                  <a:pos x="49" y="17"/>
                </a:cxn>
                <a:cxn ang="0">
                  <a:pos x="45" y="13"/>
                </a:cxn>
                <a:cxn ang="0">
                  <a:pos x="42" y="13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3" y="23"/>
                </a:cxn>
                <a:cxn ang="0">
                  <a:pos x="9" y="27"/>
                </a:cxn>
                <a:cxn ang="0">
                  <a:pos x="9" y="30"/>
                </a:cxn>
                <a:cxn ang="0">
                  <a:pos x="22" y="44"/>
                </a:cxn>
                <a:cxn ang="0">
                  <a:pos x="26" y="44"/>
                </a:cxn>
                <a:cxn ang="0">
                  <a:pos x="49" y="21"/>
                </a:cxn>
              </a:cxnLst>
              <a:rect l="0" t="0" r="r" b="b"/>
              <a:pathLst>
                <a:path w="58" h="58">
                  <a:moveTo>
                    <a:pt x="58" y="47"/>
                  </a:moveTo>
                  <a:cubicBezTo>
                    <a:pt x="58" y="53"/>
                    <a:pt x="53" y="58"/>
                    <a:pt x="47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5" y="58"/>
                    <a:pt x="0" y="53"/>
                    <a:pt x="0" y="4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8" y="4"/>
                    <a:pt x="58" y="10"/>
                  </a:cubicBezTo>
                  <a:lnTo>
                    <a:pt x="58" y="47"/>
                  </a:lnTo>
                  <a:close/>
                  <a:moveTo>
                    <a:pt x="49" y="21"/>
                  </a:moveTo>
                  <a:cubicBezTo>
                    <a:pt x="50" y="20"/>
                    <a:pt x="50" y="18"/>
                    <a:pt x="49" y="17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2"/>
                    <a:pt x="43" y="12"/>
                    <a:pt x="42" y="13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2"/>
                    <a:pt x="14" y="22"/>
                    <a:pt x="13" y="23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9" y="30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5"/>
                    <a:pt x="25" y="45"/>
                    <a:pt x="26" y="44"/>
                  </a:cubicBezTo>
                  <a:lnTo>
                    <a:pt x="49" y="21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  <p:sp>
          <p:nvSpPr>
            <p:cNvPr id="16" name="Rectangle 70">
              <a:extLst>
                <a:ext uri="{FF2B5EF4-FFF2-40B4-BE49-F238E27FC236}">
                  <a16:creationId xmlns:a16="http://schemas.microsoft.com/office/drawing/2014/main" id="{2AF54A09-22FF-47DF-B3E9-F94559B2E9E9}"/>
                </a:ext>
              </a:extLst>
            </p:cNvPr>
            <p:cNvSpPr/>
            <p:nvPr/>
          </p:nvSpPr>
          <p:spPr>
            <a:xfrm>
              <a:off x="7026105" y="5406593"/>
              <a:ext cx="4446757" cy="302867"/>
            </a:xfrm>
            <a:prstGeom prst="rect">
              <a:avLst/>
            </a:prstGeom>
          </p:spPr>
          <p:txBody>
            <a:bodyPr wrap="none" lIns="144000" tIns="0" rIns="0" bIns="0">
              <a:normAutofit/>
            </a:bodyPr>
            <a:lstStyle/>
            <a:p>
              <a:pPr marL="0" marR="0" lvl="0" indent="0" algn="l" defTabSz="914378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956D5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cs"/>
                  <a:sym typeface="思源黑体 CN Regular" panose="020B0500000000000000" pitchFamily="34" charset="-122"/>
                </a:rPr>
                <a:t>Save 50% of the cost of wage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956D5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  <a:sym typeface="思源黑体 CN Regular" panose="020B0500000000000000" pitchFamily="34" charset="-122"/>
              </a:endParaRPr>
            </a:p>
          </p:txBody>
        </p:sp>
      </p:grpSp>
      <p:sp>
        <p:nvSpPr>
          <p:cNvPr id="3" name="矩形 1">
            <a:extLst>
              <a:ext uri="{FF2B5EF4-FFF2-40B4-BE49-F238E27FC236}">
                <a16:creationId xmlns:a16="http://schemas.microsoft.com/office/drawing/2014/main" id="{53F2EB49-E1E2-5E4E-8501-70561DA3177B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67" name="文本框 2">
            <a:extLst>
              <a:ext uri="{FF2B5EF4-FFF2-40B4-BE49-F238E27FC236}">
                <a16:creationId xmlns:a16="http://schemas.microsoft.com/office/drawing/2014/main" id="{E3B575E8-3BB2-3FD1-B974-3399A3AA0037}"/>
              </a:ext>
            </a:extLst>
          </p:cNvPr>
          <p:cNvSpPr txBox="1"/>
          <p:nvPr/>
        </p:nvSpPr>
        <p:spPr>
          <a:xfrm>
            <a:off x="373954" y="39669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Project Overview - </a:t>
            </a:r>
            <a:r>
              <a:rPr lang="en-US" altLang="zh-TW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Benefits</a:t>
            </a:r>
            <a:endParaRPr lang="en-US" altLang="zh-CN" sz="2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754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7235376-0DF7-41FF-5141-F46A23DED2E0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C14F47-C682-EDA9-3A58-256BD5BEA18F}"/>
              </a:ext>
            </a:extLst>
          </p:cNvPr>
          <p:cNvSpPr txBox="1"/>
          <p:nvPr/>
        </p:nvSpPr>
        <p:spPr>
          <a:xfrm>
            <a:off x="373954" y="37764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Project Overview - Potential users</a:t>
            </a:r>
          </a:p>
        </p:txBody>
      </p:sp>
      <p:grpSp>
        <p:nvGrpSpPr>
          <p:cNvPr id="50" name="组合 4">
            <a:extLst>
              <a:ext uri="{FF2B5EF4-FFF2-40B4-BE49-F238E27FC236}">
                <a16:creationId xmlns:a16="http://schemas.microsoft.com/office/drawing/2014/main" id="{98C2367E-2B2A-2E92-E30B-E0979DD51136}"/>
              </a:ext>
            </a:extLst>
          </p:cNvPr>
          <p:cNvGrpSpPr/>
          <p:nvPr/>
        </p:nvGrpSpPr>
        <p:grpSpPr>
          <a:xfrm>
            <a:off x="1299210" y="1393190"/>
            <a:ext cx="2495550" cy="1181100"/>
            <a:chOff x="1066800" y="2933700"/>
            <a:chExt cx="2495550" cy="1181100"/>
          </a:xfrm>
        </p:grpSpPr>
        <p:sp>
          <p:nvSpPr>
            <p:cNvPr id="51" name="矩形 2">
              <a:extLst>
                <a:ext uri="{FF2B5EF4-FFF2-40B4-BE49-F238E27FC236}">
                  <a16:creationId xmlns:a16="http://schemas.microsoft.com/office/drawing/2014/main" id="{AA68EED9-12BF-1228-E83D-C644F6CF7862}"/>
                </a:ext>
              </a:extLst>
            </p:cNvPr>
            <p:cNvSpPr/>
            <p:nvPr/>
          </p:nvSpPr>
          <p:spPr>
            <a:xfrm>
              <a:off x="1066800" y="2933700"/>
              <a:ext cx="2495550" cy="11811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2" name="矩形 3">
              <a:extLst>
                <a:ext uri="{FF2B5EF4-FFF2-40B4-BE49-F238E27FC236}">
                  <a16:creationId xmlns:a16="http://schemas.microsoft.com/office/drawing/2014/main" id="{ABA365FC-93E8-4631-7262-D37D172EDFD3}"/>
                </a:ext>
              </a:extLst>
            </p:cNvPr>
            <p:cNvSpPr/>
            <p:nvPr/>
          </p:nvSpPr>
          <p:spPr>
            <a:xfrm>
              <a:off x="1238250" y="3086100"/>
              <a:ext cx="2133600" cy="838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54" name="文本框 6">
            <a:extLst>
              <a:ext uri="{FF2B5EF4-FFF2-40B4-BE49-F238E27FC236}">
                <a16:creationId xmlns:a16="http://schemas.microsoft.com/office/drawing/2014/main" id="{DD9E8A34-EC6C-DBA0-CBA2-390E236FE8A1}"/>
              </a:ext>
            </a:extLst>
          </p:cNvPr>
          <p:cNvSpPr txBox="1"/>
          <p:nvPr/>
        </p:nvSpPr>
        <p:spPr>
          <a:xfrm>
            <a:off x="1228634" y="1454196"/>
            <a:ext cx="2629805" cy="972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Inventory 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Managers</a:t>
            </a:r>
            <a:endParaRPr lang="zh-CN" altLang="en-US" sz="2000" dirty="0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5" name="文本框 7">
            <a:extLst>
              <a:ext uri="{FF2B5EF4-FFF2-40B4-BE49-F238E27FC236}">
                <a16:creationId xmlns:a16="http://schemas.microsoft.com/office/drawing/2014/main" id="{234E58CF-4484-1848-F3BE-969D98EB0172}"/>
              </a:ext>
            </a:extLst>
          </p:cNvPr>
          <p:cNvSpPr txBox="1"/>
          <p:nvPr/>
        </p:nvSpPr>
        <p:spPr>
          <a:xfrm>
            <a:off x="1167674" y="2927118"/>
            <a:ext cx="2758621" cy="4623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Receiving and recording new goods when it is delivered or shipped out by examining various suppliers, logging daily deliveries, and assessing new shipments</a:t>
            </a: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56" name="组合 8">
            <a:extLst>
              <a:ext uri="{FF2B5EF4-FFF2-40B4-BE49-F238E27FC236}">
                <a16:creationId xmlns:a16="http://schemas.microsoft.com/office/drawing/2014/main" id="{3ADC499F-9AF4-C4E2-595A-17EEE37CFFF2}"/>
              </a:ext>
            </a:extLst>
          </p:cNvPr>
          <p:cNvGrpSpPr/>
          <p:nvPr/>
        </p:nvGrpSpPr>
        <p:grpSpPr>
          <a:xfrm>
            <a:off x="4748167" y="1393190"/>
            <a:ext cx="2495550" cy="1181100"/>
            <a:chOff x="1066800" y="2933700"/>
            <a:chExt cx="2495550" cy="1181100"/>
          </a:xfrm>
        </p:grpSpPr>
        <p:sp>
          <p:nvSpPr>
            <p:cNvPr id="57" name="矩形 9">
              <a:extLst>
                <a:ext uri="{FF2B5EF4-FFF2-40B4-BE49-F238E27FC236}">
                  <a16:creationId xmlns:a16="http://schemas.microsoft.com/office/drawing/2014/main" id="{72B707CE-357C-CE1D-887A-9A3CBA611707}"/>
                </a:ext>
              </a:extLst>
            </p:cNvPr>
            <p:cNvSpPr/>
            <p:nvPr/>
          </p:nvSpPr>
          <p:spPr>
            <a:xfrm>
              <a:off x="1066800" y="2933700"/>
              <a:ext cx="2495550" cy="11811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58" name="矩形 10">
              <a:extLst>
                <a:ext uri="{FF2B5EF4-FFF2-40B4-BE49-F238E27FC236}">
                  <a16:creationId xmlns:a16="http://schemas.microsoft.com/office/drawing/2014/main" id="{AB509D7E-75D4-2C7D-9D67-30EC67A2027D}"/>
                </a:ext>
              </a:extLst>
            </p:cNvPr>
            <p:cNvSpPr/>
            <p:nvPr/>
          </p:nvSpPr>
          <p:spPr>
            <a:xfrm>
              <a:off x="1238250" y="3086100"/>
              <a:ext cx="2133600" cy="838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61" name="文本框 13">
            <a:extLst>
              <a:ext uri="{FF2B5EF4-FFF2-40B4-BE49-F238E27FC236}">
                <a16:creationId xmlns:a16="http://schemas.microsoft.com/office/drawing/2014/main" id="{F85C636F-ABF9-9C33-CAB9-9FB2FF43962D}"/>
              </a:ext>
            </a:extLst>
          </p:cNvPr>
          <p:cNvSpPr txBox="1"/>
          <p:nvPr/>
        </p:nvSpPr>
        <p:spPr>
          <a:xfrm>
            <a:off x="4616631" y="2927118"/>
            <a:ext cx="2758621" cy="337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Keeping track of purchases and deliveries, and assessing new shipments</a:t>
            </a: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62" name="组合 14">
            <a:extLst>
              <a:ext uri="{FF2B5EF4-FFF2-40B4-BE49-F238E27FC236}">
                <a16:creationId xmlns:a16="http://schemas.microsoft.com/office/drawing/2014/main" id="{02FF8A27-D75D-AE7F-EF76-FBB5B1F91771}"/>
              </a:ext>
            </a:extLst>
          </p:cNvPr>
          <p:cNvGrpSpPr/>
          <p:nvPr/>
        </p:nvGrpSpPr>
        <p:grpSpPr>
          <a:xfrm>
            <a:off x="8197125" y="1393190"/>
            <a:ext cx="2495550" cy="1181100"/>
            <a:chOff x="1066800" y="2933700"/>
            <a:chExt cx="2495550" cy="1181100"/>
          </a:xfrm>
        </p:grpSpPr>
        <p:sp>
          <p:nvSpPr>
            <p:cNvPr id="63" name="矩形 15">
              <a:extLst>
                <a:ext uri="{FF2B5EF4-FFF2-40B4-BE49-F238E27FC236}">
                  <a16:creationId xmlns:a16="http://schemas.microsoft.com/office/drawing/2014/main" id="{6D31221F-63BA-2A20-F89D-67F3F59BC67B}"/>
                </a:ext>
              </a:extLst>
            </p:cNvPr>
            <p:cNvSpPr/>
            <p:nvPr/>
          </p:nvSpPr>
          <p:spPr>
            <a:xfrm>
              <a:off x="1066800" y="2933700"/>
              <a:ext cx="2495550" cy="118110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64" name="矩形 16">
              <a:extLst>
                <a:ext uri="{FF2B5EF4-FFF2-40B4-BE49-F238E27FC236}">
                  <a16:creationId xmlns:a16="http://schemas.microsoft.com/office/drawing/2014/main" id="{1CB01481-EFD6-1F95-E9A6-AF819138E572}"/>
                </a:ext>
              </a:extLst>
            </p:cNvPr>
            <p:cNvSpPr/>
            <p:nvPr/>
          </p:nvSpPr>
          <p:spPr>
            <a:xfrm>
              <a:off x="1238250" y="3086100"/>
              <a:ext cx="2133600" cy="838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sp>
        <p:nvSpPr>
          <p:cNvPr id="67" name="文本框 19">
            <a:extLst>
              <a:ext uri="{FF2B5EF4-FFF2-40B4-BE49-F238E27FC236}">
                <a16:creationId xmlns:a16="http://schemas.microsoft.com/office/drawing/2014/main" id="{A38BA90B-3C3C-339D-DB4B-B9279B27DE2E}"/>
              </a:ext>
            </a:extLst>
          </p:cNvPr>
          <p:cNvSpPr txBox="1"/>
          <p:nvPr/>
        </p:nvSpPr>
        <p:spPr>
          <a:xfrm>
            <a:off x="8065589" y="2927118"/>
            <a:ext cx="2758621" cy="2130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Controls stock and sales at the store level</a:t>
            </a: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68" name="文本框 6">
            <a:extLst>
              <a:ext uri="{FF2B5EF4-FFF2-40B4-BE49-F238E27FC236}">
                <a16:creationId xmlns:a16="http://schemas.microsoft.com/office/drawing/2014/main" id="{E7266AEF-9FEC-62FC-C5E7-BCD7345674BD}"/>
              </a:ext>
            </a:extLst>
          </p:cNvPr>
          <p:cNvSpPr txBox="1"/>
          <p:nvPr/>
        </p:nvSpPr>
        <p:spPr>
          <a:xfrm>
            <a:off x="4671514" y="1454196"/>
            <a:ext cx="2629805" cy="972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Inventory 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Workers</a:t>
            </a:r>
            <a:endParaRPr lang="zh-CN" altLang="en-US" sz="2000" dirty="0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69" name="文本框 6">
            <a:extLst>
              <a:ext uri="{FF2B5EF4-FFF2-40B4-BE49-F238E27FC236}">
                <a16:creationId xmlns:a16="http://schemas.microsoft.com/office/drawing/2014/main" id="{A8B119A5-2373-CD64-55F7-2B8163DC623F}"/>
              </a:ext>
            </a:extLst>
          </p:cNvPr>
          <p:cNvSpPr txBox="1"/>
          <p:nvPr/>
        </p:nvSpPr>
        <p:spPr>
          <a:xfrm>
            <a:off x="8129996" y="1454196"/>
            <a:ext cx="2629805" cy="972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Store 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Managers</a:t>
            </a:r>
            <a:endParaRPr lang="zh-CN" altLang="en-US" sz="2000" dirty="0">
              <a:solidFill>
                <a:schemeClr val="bg1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1028" name="Picture 4" descr="A complete guide to inventory management | monday.com Blog">
            <a:extLst>
              <a:ext uri="{FF2B5EF4-FFF2-40B4-BE49-F238E27FC236}">
                <a16:creationId xmlns:a16="http://schemas.microsoft.com/office/drawing/2014/main" id="{2C9FBC7D-B726-408C-7FDC-CDA3DDFE0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585AD3"/>
              </a:clrFrom>
              <a:clrTo>
                <a:srgbClr val="585AD3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616" y="3221808"/>
            <a:ext cx="7272383" cy="363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83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: Shape 6">
            <a:extLst>
              <a:ext uri="{FF2B5EF4-FFF2-40B4-BE49-F238E27FC236}">
                <a16:creationId xmlns:a16="http://schemas.microsoft.com/office/drawing/2014/main" id="{EBFBD1FA-254B-E05D-C50F-066C0137CAF6}"/>
              </a:ext>
            </a:extLst>
          </p:cNvPr>
          <p:cNvSpPr>
            <a:spLocks/>
          </p:cNvSpPr>
          <p:nvPr/>
        </p:nvSpPr>
        <p:spPr bwMode="auto">
          <a:xfrm rot="15547464">
            <a:off x="3222693" y="2729160"/>
            <a:ext cx="1131999" cy="1681274"/>
          </a:xfrm>
          <a:custGeom>
            <a:avLst/>
            <a:gdLst>
              <a:gd name="T0" fmla="*/ 66 w 508"/>
              <a:gd name="T1" fmla="*/ 172 h 602"/>
              <a:gd name="T2" fmla="*/ 6 w 508"/>
              <a:gd name="T3" fmla="*/ 385 h 602"/>
              <a:gd name="T4" fmla="*/ 93 w 508"/>
              <a:gd name="T5" fmla="*/ 577 h 602"/>
              <a:gd name="T6" fmla="*/ 83 w 508"/>
              <a:gd name="T7" fmla="*/ 589 h 602"/>
              <a:gd name="T8" fmla="*/ 145 w 508"/>
              <a:gd name="T9" fmla="*/ 602 h 602"/>
              <a:gd name="T10" fmla="*/ 125 w 508"/>
              <a:gd name="T11" fmla="*/ 541 h 602"/>
              <a:gd name="T12" fmla="*/ 114 w 508"/>
              <a:gd name="T13" fmla="*/ 553 h 602"/>
              <a:gd name="T14" fmla="*/ 92 w 508"/>
              <a:gd name="T15" fmla="*/ 191 h 602"/>
              <a:gd name="T16" fmla="*/ 277 w 508"/>
              <a:gd name="T17" fmla="*/ 77 h 602"/>
              <a:gd name="T18" fmla="*/ 489 w 508"/>
              <a:gd name="T19" fmla="*/ 128 h 602"/>
              <a:gd name="T20" fmla="*/ 508 w 508"/>
              <a:gd name="T21" fmla="*/ 102 h 602"/>
              <a:gd name="T22" fmla="*/ 66 w 508"/>
              <a:gd name="T23" fmla="*/ 17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08" h="602">
                <a:moveTo>
                  <a:pt x="66" y="172"/>
                </a:moveTo>
                <a:cubicBezTo>
                  <a:pt x="21" y="234"/>
                  <a:pt x="0" y="310"/>
                  <a:pt x="6" y="385"/>
                </a:cubicBezTo>
                <a:cubicBezTo>
                  <a:pt x="13" y="458"/>
                  <a:pt x="43" y="525"/>
                  <a:pt x="93" y="577"/>
                </a:cubicBezTo>
                <a:cubicBezTo>
                  <a:pt x="83" y="589"/>
                  <a:pt x="83" y="589"/>
                  <a:pt x="83" y="589"/>
                </a:cubicBezTo>
                <a:cubicBezTo>
                  <a:pt x="145" y="602"/>
                  <a:pt x="145" y="602"/>
                  <a:pt x="145" y="602"/>
                </a:cubicBezTo>
                <a:cubicBezTo>
                  <a:pt x="125" y="541"/>
                  <a:pt x="125" y="541"/>
                  <a:pt x="125" y="541"/>
                </a:cubicBezTo>
                <a:cubicBezTo>
                  <a:pt x="114" y="553"/>
                  <a:pt x="114" y="553"/>
                  <a:pt x="114" y="553"/>
                </a:cubicBezTo>
                <a:cubicBezTo>
                  <a:pt x="22" y="455"/>
                  <a:pt x="12" y="301"/>
                  <a:pt x="92" y="191"/>
                </a:cubicBezTo>
                <a:cubicBezTo>
                  <a:pt x="136" y="130"/>
                  <a:pt x="202" y="89"/>
                  <a:pt x="277" y="77"/>
                </a:cubicBezTo>
                <a:cubicBezTo>
                  <a:pt x="353" y="65"/>
                  <a:pt x="428" y="83"/>
                  <a:pt x="489" y="128"/>
                </a:cubicBezTo>
                <a:cubicBezTo>
                  <a:pt x="508" y="102"/>
                  <a:pt x="508" y="102"/>
                  <a:pt x="508" y="102"/>
                </a:cubicBezTo>
                <a:cubicBezTo>
                  <a:pt x="367" y="0"/>
                  <a:pt x="168" y="31"/>
                  <a:pt x="66" y="172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60" name="Freeform: Shape 6">
            <a:extLst>
              <a:ext uri="{FF2B5EF4-FFF2-40B4-BE49-F238E27FC236}">
                <a16:creationId xmlns:a16="http://schemas.microsoft.com/office/drawing/2014/main" id="{7D87444C-2F20-0386-069C-D88F27FFE60D}"/>
              </a:ext>
            </a:extLst>
          </p:cNvPr>
          <p:cNvSpPr>
            <a:spLocks/>
          </p:cNvSpPr>
          <p:nvPr/>
        </p:nvSpPr>
        <p:spPr bwMode="auto">
          <a:xfrm rot="2570537">
            <a:off x="2543469" y="3104768"/>
            <a:ext cx="1369266" cy="1624768"/>
          </a:xfrm>
          <a:custGeom>
            <a:avLst/>
            <a:gdLst>
              <a:gd name="T0" fmla="*/ 66 w 508"/>
              <a:gd name="T1" fmla="*/ 172 h 602"/>
              <a:gd name="T2" fmla="*/ 6 w 508"/>
              <a:gd name="T3" fmla="*/ 385 h 602"/>
              <a:gd name="T4" fmla="*/ 93 w 508"/>
              <a:gd name="T5" fmla="*/ 577 h 602"/>
              <a:gd name="T6" fmla="*/ 83 w 508"/>
              <a:gd name="T7" fmla="*/ 589 h 602"/>
              <a:gd name="T8" fmla="*/ 145 w 508"/>
              <a:gd name="T9" fmla="*/ 602 h 602"/>
              <a:gd name="T10" fmla="*/ 125 w 508"/>
              <a:gd name="T11" fmla="*/ 541 h 602"/>
              <a:gd name="T12" fmla="*/ 114 w 508"/>
              <a:gd name="T13" fmla="*/ 553 h 602"/>
              <a:gd name="T14" fmla="*/ 92 w 508"/>
              <a:gd name="T15" fmla="*/ 191 h 602"/>
              <a:gd name="T16" fmla="*/ 277 w 508"/>
              <a:gd name="T17" fmla="*/ 77 h 602"/>
              <a:gd name="T18" fmla="*/ 489 w 508"/>
              <a:gd name="T19" fmla="*/ 128 h 602"/>
              <a:gd name="T20" fmla="*/ 508 w 508"/>
              <a:gd name="T21" fmla="*/ 102 h 602"/>
              <a:gd name="T22" fmla="*/ 66 w 508"/>
              <a:gd name="T23" fmla="*/ 17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08" h="602">
                <a:moveTo>
                  <a:pt x="66" y="172"/>
                </a:moveTo>
                <a:cubicBezTo>
                  <a:pt x="21" y="234"/>
                  <a:pt x="0" y="310"/>
                  <a:pt x="6" y="385"/>
                </a:cubicBezTo>
                <a:cubicBezTo>
                  <a:pt x="13" y="458"/>
                  <a:pt x="43" y="525"/>
                  <a:pt x="93" y="577"/>
                </a:cubicBezTo>
                <a:cubicBezTo>
                  <a:pt x="83" y="589"/>
                  <a:pt x="83" y="589"/>
                  <a:pt x="83" y="589"/>
                </a:cubicBezTo>
                <a:cubicBezTo>
                  <a:pt x="145" y="602"/>
                  <a:pt x="145" y="602"/>
                  <a:pt x="145" y="602"/>
                </a:cubicBezTo>
                <a:cubicBezTo>
                  <a:pt x="125" y="541"/>
                  <a:pt x="125" y="541"/>
                  <a:pt x="125" y="541"/>
                </a:cubicBezTo>
                <a:cubicBezTo>
                  <a:pt x="114" y="553"/>
                  <a:pt x="114" y="553"/>
                  <a:pt x="114" y="553"/>
                </a:cubicBezTo>
                <a:cubicBezTo>
                  <a:pt x="22" y="455"/>
                  <a:pt x="12" y="301"/>
                  <a:pt x="92" y="191"/>
                </a:cubicBezTo>
                <a:cubicBezTo>
                  <a:pt x="136" y="130"/>
                  <a:pt x="202" y="89"/>
                  <a:pt x="277" y="77"/>
                </a:cubicBezTo>
                <a:cubicBezTo>
                  <a:pt x="353" y="65"/>
                  <a:pt x="428" y="83"/>
                  <a:pt x="489" y="128"/>
                </a:cubicBezTo>
                <a:cubicBezTo>
                  <a:pt x="508" y="102"/>
                  <a:pt x="508" y="102"/>
                  <a:pt x="508" y="102"/>
                </a:cubicBezTo>
                <a:cubicBezTo>
                  <a:pt x="367" y="0"/>
                  <a:pt x="168" y="31"/>
                  <a:pt x="66" y="172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7235376-0DF7-41FF-5141-F46A23DED2E0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C14F47-C682-EDA9-3A58-256BD5BEA18F}"/>
              </a:ext>
            </a:extLst>
          </p:cNvPr>
          <p:cNvSpPr txBox="1"/>
          <p:nvPr/>
        </p:nvSpPr>
        <p:spPr>
          <a:xfrm>
            <a:off x="373954" y="37764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Database Design – Entities</a:t>
            </a:r>
          </a:p>
        </p:txBody>
      </p:sp>
      <p:sp>
        <p:nvSpPr>
          <p:cNvPr id="5" name="Oval 3">
            <a:extLst>
              <a:ext uri="{FF2B5EF4-FFF2-40B4-BE49-F238E27FC236}">
                <a16:creationId xmlns:a16="http://schemas.microsoft.com/office/drawing/2014/main" id="{0C719B9C-D824-49B6-D109-88EFFBC4D229}"/>
              </a:ext>
            </a:extLst>
          </p:cNvPr>
          <p:cNvSpPr>
            <a:spLocks/>
          </p:cNvSpPr>
          <p:nvPr/>
        </p:nvSpPr>
        <p:spPr bwMode="auto">
          <a:xfrm rot="900000">
            <a:off x="1846767" y="2079789"/>
            <a:ext cx="3235420" cy="3235420"/>
          </a:xfrm>
          <a:prstGeom prst="ellipse">
            <a:avLst/>
          </a:prstGeom>
          <a:noFill/>
          <a:ln w="6350" cap="flat">
            <a:solidFill>
              <a:schemeClr val="tx2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43236D89-43AF-4B9D-4061-567D497F4881}"/>
              </a:ext>
            </a:extLst>
          </p:cNvPr>
          <p:cNvSpPr>
            <a:spLocks/>
          </p:cNvSpPr>
          <p:nvPr/>
        </p:nvSpPr>
        <p:spPr bwMode="auto">
          <a:xfrm rot="3077814">
            <a:off x="3411042" y="2444331"/>
            <a:ext cx="852616" cy="1828584"/>
          </a:xfrm>
          <a:custGeom>
            <a:avLst/>
            <a:gdLst>
              <a:gd name="T0" fmla="*/ 239 w 316"/>
              <a:gd name="T1" fmla="*/ 120 h 644"/>
              <a:gd name="T2" fmla="*/ 56 w 316"/>
              <a:gd name="T3" fmla="*/ 16 h 644"/>
              <a:gd name="T4" fmla="*/ 58 w 316"/>
              <a:gd name="T5" fmla="*/ 0 h 644"/>
              <a:gd name="T6" fmla="*/ 0 w 316"/>
              <a:gd name="T7" fmla="*/ 27 h 644"/>
              <a:gd name="T8" fmla="*/ 52 w 316"/>
              <a:gd name="T9" fmla="*/ 64 h 644"/>
              <a:gd name="T10" fmla="*/ 53 w 316"/>
              <a:gd name="T11" fmla="*/ 48 h 644"/>
              <a:gd name="T12" fmla="*/ 284 w 316"/>
              <a:gd name="T13" fmla="*/ 328 h 644"/>
              <a:gd name="T14" fmla="*/ 0 w 316"/>
              <a:gd name="T15" fmla="*/ 612 h 644"/>
              <a:gd name="T16" fmla="*/ 0 w 316"/>
              <a:gd name="T17" fmla="*/ 644 h 644"/>
              <a:gd name="T18" fmla="*/ 316 w 316"/>
              <a:gd name="T19" fmla="*/ 328 h 644"/>
              <a:gd name="T20" fmla="*/ 239 w 316"/>
              <a:gd name="T21" fmla="*/ 120 h 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6" h="644">
                <a:moveTo>
                  <a:pt x="239" y="120"/>
                </a:moveTo>
                <a:cubicBezTo>
                  <a:pt x="192" y="66"/>
                  <a:pt x="127" y="29"/>
                  <a:pt x="56" y="16"/>
                </a:cubicBezTo>
                <a:cubicBezTo>
                  <a:pt x="58" y="0"/>
                  <a:pt x="58" y="0"/>
                  <a:pt x="58" y="0"/>
                </a:cubicBezTo>
                <a:cubicBezTo>
                  <a:pt x="0" y="27"/>
                  <a:pt x="0" y="27"/>
                  <a:pt x="0" y="27"/>
                </a:cubicBezTo>
                <a:cubicBezTo>
                  <a:pt x="52" y="64"/>
                  <a:pt x="52" y="64"/>
                  <a:pt x="52" y="64"/>
                </a:cubicBezTo>
                <a:cubicBezTo>
                  <a:pt x="53" y="48"/>
                  <a:pt x="53" y="48"/>
                  <a:pt x="53" y="48"/>
                </a:cubicBezTo>
                <a:cubicBezTo>
                  <a:pt x="186" y="73"/>
                  <a:pt x="284" y="192"/>
                  <a:pt x="284" y="328"/>
                </a:cubicBezTo>
                <a:cubicBezTo>
                  <a:pt x="284" y="485"/>
                  <a:pt x="157" y="612"/>
                  <a:pt x="0" y="612"/>
                </a:cubicBezTo>
                <a:cubicBezTo>
                  <a:pt x="0" y="644"/>
                  <a:pt x="0" y="644"/>
                  <a:pt x="0" y="644"/>
                </a:cubicBezTo>
                <a:cubicBezTo>
                  <a:pt x="174" y="644"/>
                  <a:pt x="316" y="502"/>
                  <a:pt x="316" y="328"/>
                </a:cubicBezTo>
                <a:cubicBezTo>
                  <a:pt x="316" y="251"/>
                  <a:pt x="289" y="178"/>
                  <a:pt x="239" y="12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8" name="Freeform: Shape 5">
            <a:extLst>
              <a:ext uri="{FF2B5EF4-FFF2-40B4-BE49-F238E27FC236}">
                <a16:creationId xmlns:a16="http://schemas.microsoft.com/office/drawing/2014/main" id="{56280B50-9626-E86A-E837-9A4FD802BC73}"/>
              </a:ext>
            </a:extLst>
          </p:cNvPr>
          <p:cNvSpPr>
            <a:spLocks/>
          </p:cNvSpPr>
          <p:nvPr/>
        </p:nvSpPr>
        <p:spPr bwMode="auto">
          <a:xfrm rot="4304868">
            <a:off x="2548770" y="2828884"/>
            <a:ext cx="1674174" cy="1139173"/>
          </a:xfrm>
          <a:custGeom>
            <a:avLst/>
            <a:gdLst>
              <a:gd name="T0" fmla="*/ 576 w 621"/>
              <a:gd name="T1" fmla="*/ 181 h 422"/>
              <a:gd name="T2" fmla="*/ 392 w 621"/>
              <a:gd name="T3" fmla="*/ 23 h 422"/>
              <a:gd name="T4" fmla="*/ 171 w 621"/>
              <a:gd name="T5" fmla="*/ 33 h 422"/>
              <a:gd name="T6" fmla="*/ 15 w 621"/>
              <a:gd name="T7" fmla="*/ 174 h 422"/>
              <a:gd name="T8" fmla="*/ 0 w 621"/>
              <a:gd name="T9" fmla="*/ 168 h 422"/>
              <a:gd name="T10" fmla="*/ 8 w 621"/>
              <a:gd name="T11" fmla="*/ 231 h 422"/>
              <a:gd name="T12" fmla="*/ 59 w 621"/>
              <a:gd name="T13" fmla="*/ 193 h 422"/>
              <a:gd name="T14" fmla="*/ 44 w 621"/>
              <a:gd name="T15" fmla="*/ 187 h 422"/>
              <a:gd name="T16" fmla="*/ 382 w 621"/>
              <a:gd name="T17" fmla="*/ 54 h 422"/>
              <a:gd name="T18" fmla="*/ 547 w 621"/>
              <a:gd name="T19" fmla="*/ 195 h 422"/>
              <a:gd name="T20" fmla="*/ 565 w 621"/>
              <a:gd name="T21" fmla="*/ 412 h 422"/>
              <a:gd name="T22" fmla="*/ 595 w 621"/>
              <a:gd name="T23" fmla="*/ 422 h 422"/>
              <a:gd name="T24" fmla="*/ 576 w 621"/>
              <a:gd name="T25" fmla="*/ 181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21" h="422">
                <a:moveTo>
                  <a:pt x="576" y="181"/>
                </a:moveTo>
                <a:cubicBezTo>
                  <a:pt x="538" y="105"/>
                  <a:pt x="472" y="49"/>
                  <a:pt x="392" y="23"/>
                </a:cubicBezTo>
                <a:cubicBezTo>
                  <a:pt x="319" y="0"/>
                  <a:pt x="241" y="3"/>
                  <a:pt x="171" y="33"/>
                </a:cubicBezTo>
                <a:cubicBezTo>
                  <a:pt x="104" y="61"/>
                  <a:pt x="49" y="111"/>
                  <a:pt x="15" y="174"/>
                </a:cubicBezTo>
                <a:cubicBezTo>
                  <a:pt x="0" y="168"/>
                  <a:pt x="0" y="168"/>
                  <a:pt x="0" y="168"/>
                </a:cubicBezTo>
                <a:cubicBezTo>
                  <a:pt x="8" y="231"/>
                  <a:pt x="8" y="231"/>
                  <a:pt x="8" y="231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44" y="187"/>
                  <a:pt x="44" y="187"/>
                  <a:pt x="44" y="187"/>
                </a:cubicBezTo>
                <a:cubicBezTo>
                  <a:pt x="109" y="69"/>
                  <a:pt x="252" y="12"/>
                  <a:pt x="382" y="54"/>
                </a:cubicBezTo>
                <a:cubicBezTo>
                  <a:pt x="454" y="77"/>
                  <a:pt x="513" y="127"/>
                  <a:pt x="547" y="195"/>
                </a:cubicBezTo>
                <a:cubicBezTo>
                  <a:pt x="582" y="263"/>
                  <a:pt x="588" y="340"/>
                  <a:pt x="565" y="412"/>
                </a:cubicBezTo>
                <a:cubicBezTo>
                  <a:pt x="595" y="422"/>
                  <a:pt x="595" y="422"/>
                  <a:pt x="595" y="422"/>
                </a:cubicBezTo>
                <a:cubicBezTo>
                  <a:pt x="621" y="342"/>
                  <a:pt x="614" y="256"/>
                  <a:pt x="576" y="181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9" name="Freeform: Shape 6">
            <a:extLst>
              <a:ext uri="{FF2B5EF4-FFF2-40B4-BE49-F238E27FC236}">
                <a16:creationId xmlns:a16="http://schemas.microsoft.com/office/drawing/2014/main" id="{1C751CDE-1BE0-75B8-3B8C-C3A7F5253F34}"/>
              </a:ext>
            </a:extLst>
          </p:cNvPr>
          <p:cNvSpPr>
            <a:spLocks/>
          </p:cNvSpPr>
          <p:nvPr/>
        </p:nvSpPr>
        <p:spPr bwMode="auto">
          <a:xfrm rot="5958152">
            <a:off x="2440970" y="2870710"/>
            <a:ext cx="1198436" cy="1624768"/>
          </a:xfrm>
          <a:custGeom>
            <a:avLst/>
            <a:gdLst>
              <a:gd name="T0" fmla="*/ 66 w 508"/>
              <a:gd name="T1" fmla="*/ 172 h 602"/>
              <a:gd name="T2" fmla="*/ 6 w 508"/>
              <a:gd name="T3" fmla="*/ 385 h 602"/>
              <a:gd name="T4" fmla="*/ 93 w 508"/>
              <a:gd name="T5" fmla="*/ 577 h 602"/>
              <a:gd name="T6" fmla="*/ 83 w 508"/>
              <a:gd name="T7" fmla="*/ 589 h 602"/>
              <a:gd name="T8" fmla="*/ 145 w 508"/>
              <a:gd name="T9" fmla="*/ 602 h 602"/>
              <a:gd name="T10" fmla="*/ 125 w 508"/>
              <a:gd name="T11" fmla="*/ 541 h 602"/>
              <a:gd name="T12" fmla="*/ 114 w 508"/>
              <a:gd name="T13" fmla="*/ 553 h 602"/>
              <a:gd name="T14" fmla="*/ 92 w 508"/>
              <a:gd name="T15" fmla="*/ 191 h 602"/>
              <a:gd name="T16" fmla="*/ 277 w 508"/>
              <a:gd name="T17" fmla="*/ 77 h 602"/>
              <a:gd name="T18" fmla="*/ 489 w 508"/>
              <a:gd name="T19" fmla="*/ 128 h 602"/>
              <a:gd name="T20" fmla="*/ 508 w 508"/>
              <a:gd name="T21" fmla="*/ 102 h 602"/>
              <a:gd name="T22" fmla="*/ 66 w 508"/>
              <a:gd name="T23" fmla="*/ 17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08" h="602">
                <a:moveTo>
                  <a:pt x="66" y="172"/>
                </a:moveTo>
                <a:cubicBezTo>
                  <a:pt x="21" y="234"/>
                  <a:pt x="0" y="310"/>
                  <a:pt x="6" y="385"/>
                </a:cubicBezTo>
                <a:cubicBezTo>
                  <a:pt x="13" y="458"/>
                  <a:pt x="43" y="525"/>
                  <a:pt x="93" y="577"/>
                </a:cubicBezTo>
                <a:cubicBezTo>
                  <a:pt x="83" y="589"/>
                  <a:pt x="83" y="589"/>
                  <a:pt x="83" y="589"/>
                </a:cubicBezTo>
                <a:cubicBezTo>
                  <a:pt x="145" y="602"/>
                  <a:pt x="145" y="602"/>
                  <a:pt x="145" y="602"/>
                </a:cubicBezTo>
                <a:cubicBezTo>
                  <a:pt x="125" y="541"/>
                  <a:pt x="125" y="541"/>
                  <a:pt x="125" y="541"/>
                </a:cubicBezTo>
                <a:cubicBezTo>
                  <a:pt x="114" y="553"/>
                  <a:pt x="114" y="553"/>
                  <a:pt x="114" y="553"/>
                </a:cubicBezTo>
                <a:cubicBezTo>
                  <a:pt x="22" y="455"/>
                  <a:pt x="12" y="301"/>
                  <a:pt x="92" y="191"/>
                </a:cubicBezTo>
                <a:cubicBezTo>
                  <a:pt x="136" y="130"/>
                  <a:pt x="202" y="89"/>
                  <a:pt x="277" y="77"/>
                </a:cubicBezTo>
                <a:cubicBezTo>
                  <a:pt x="353" y="65"/>
                  <a:pt x="428" y="83"/>
                  <a:pt x="489" y="128"/>
                </a:cubicBezTo>
                <a:cubicBezTo>
                  <a:pt x="508" y="102"/>
                  <a:pt x="508" y="102"/>
                  <a:pt x="508" y="102"/>
                </a:cubicBezTo>
                <a:cubicBezTo>
                  <a:pt x="367" y="0"/>
                  <a:pt x="168" y="31"/>
                  <a:pt x="66" y="172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D5D07D12-415A-A57E-C777-A4861DBFFE58}"/>
              </a:ext>
            </a:extLst>
          </p:cNvPr>
          <p:cNvSpPr>
            <a:spLocks/>
          </p:cNvSpPr>
          <p:nvPr/>
        </p:nvSpPr>
        <p:spPr bwMode="auto">
          <a:xfrm rot="3908883">
            <a:off x="2752490" y="3223394"/>
            <a:ext cx="1442669" cy="1545718"/>
          </a:xfrm>
          <a:custGeom>
            <a:avLst/>
            <a:gdLst>
              <a:gd name="T0" fmla="*/ 535 w 535"/>
              <a:gd name="T1" fmla="*/ 500 h 573"/>
              <a:gd name="T2" fmla="*/ 471 w 535"/>
              <a:gd name="T3" fmla="*/ 501 h 573"/>
              <a:gd name="T4" fmla="*/ 479 w 535"/>
              <a:gd name="T5" fmla="*/ 514 h 573"/>
              <a:gd name="T6" fmla="*/ 128 w 535"/>
              <a:gd name="T7" fmla="*/ 424 h 573"/>
              <a:gd name="T8" fmla="*/ 77 w 535"/>
              <a:gd name="T9" fmla="*/ 212 h 573"/>
              <a:gd name="T10" fmla="*/ 191 w 535"/>
              <a:gd name="T11" fmla="*/ 26 h 573"/>
              <a:gd name="T12" fmla="*/ 172 w 535"/>
              <a:gd name="T13" fmla="*/ 0 h 573"/>
              <a:gd name="T14" fmla="*/ 102 w 535"/>
              <a:gd name="T15" fmla="*/ 443 h 573"/>
              <a:gd name="T16" fmla="*/ 287 w 535"/>
              <a:gd name="T17" fmla="*/ 565 h 573"/>
              <a:gd name="T18" fmla="*/ 359 w 535"/>
              <a:gd name="T19" fmla="*/ 573 h 573"/>
              <a:gd name="T20" fmla="*/ 496 w 535"/>
              <a:gd name="T21" fmla="*/ 542 h 573"/>
              <a:gd name="T22" fmla="*/ 504 w 535"/>
              <a:gd name="T23" fmla="*/ 555 h 573"/>
              <a:gd name="T24" fmla="*/ 535 w 535"/>
              <a:gd name="T25" fmla="*/ 500 h 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35" h="573">
                <a:moveTo>
                  <a:pt x="535" y="500"/>
                </a:moveTo>
                <a:cubicBezTo>
                  <a:pt x="471" y="501"/>
                  <a:pt x="471" y="501"/>
                  <a:pt x="471" y="501"/>
                </a:cubicBezTo>
                <a:cubicBezTo>
                  <a:pt x="479" y="514"/>
                  <a:pt x="479" y="514"/>
                  <a:pt x="479" y="514"/>
                </a:cubicBezTo>
                <a:cubicBezTo>
                  <a:pt x="357" y="572"/>
                  <a:pt x="208" y="534"/>
                  <a:pt x="128" y="424"/>
                </a:cubicBezTo>
                <a:cubicBezTo>
                  <a:pt x="83" y="362"/>
                  <a:pt x="65" y="287"/>
                  <a:pt x="77" y="212"/>
                </a:cubicBezTo>
                <a:cubicBezTo>
                  <a:pt x="89" y="137"/>
                  <a:pt x="130" y="71"/>
                  <a:pt x="191" y="26"/>
                </a:cubicBezTo>
                <a:cubicBezTo>
                  <a:pt x="172" y="0"/>
                  <a:pt x="172" y="0"/>
                  <a:pt x="172" y="0"/>
                </a:cubicBezTo>
                <a:cubicBezTo>
                  <a:pt x="31" y="103"/>
                  <a:pt x="0" y="301"/>
                  <a:pt x="102" y="443"/>
                </a:cubicBezTo>
                <a:cubicBezTo>
                  <a:pt x="147" y="504"/>
                  <a:pt x="212" y="548"/>
                  <a:pt x="287" y="565"/>
                </a:cubicBezTo>
                <a:cubicBezTo>
                  <a:pt x="310" y="570"/>
                  <a:pt x="335" y="573"/>
                  <a:pt x="359" y="573"/>
                </a:cubicBezTo>
                <a:cubicBezTo>
                  <a:pt x="406" y="573"/>
                  <a:pt x="453" y="563"/>
                  <a:pt x="496" y="542"/>
                </a:cubicBezTo>
                <a:cubicBezTo>
                  <a:pt x="504" y="555"/>
                  <a:pt x="504" y="555"/>
                  <a:pt x="504" y="555"/>
                </a:cubicBezTo>
                <a:lnTo>
                  <a:pt x="535" y="50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718C2F71-14BF-BE62-A475-AF5FB29486E0}"/>
              </a:ext>
            </a:extLst>
          </p:cNvPr>
          <p:cNvSpPr>
            <a:spLocks/>
          </p:cNvSpPr>
          <p:nvPr/>
        </p:nvSpPr>
        <p:spPr bwMode="auto">
          <a:xfrm rot="5400000">
            <a:off x="2946224" y="3381017"/>
            <a:ext cx="1319137" cy="1105295"/>
          </a:xfrm>
          <a:custGeom>
            <a:avLst/>
            <a:gdLst>
              <a:gd name="T0" fmla="*/ 630 w 630"/>
              <a:gd name="T1" fmla="*/ 47 h 410"/>
              <a:gd name="T2" fmla="*/ 587 w 630"/>
              <a:gd name="T3" fmla="*/ 0 h 410"/>
              <a:gd name="T4" fmla="*/ 568 w 630"/>
              <a:gd name="T5" fmla="*/ 61 h 410"/>
              <a:gd name="T6" fmla="*/ 583 w 630"/>
              <a:gd name="T7" fmla="*/ 58 h 410"/>
              <a:gd name="T8" fmla="*/ 389 w 630"/>
              <a:gd name="T9" fmla="*/ 364 h 410"/>
              <a:gd name="T10" fmla="*/ 171 w 630"/>
              <a:gd name="T11" fmla="*/ 347 h 410"/>
              <a:gd name="T12" fmla="*/ 30 w 630"/>
              <a:gd name="T13" fmla="*/ 181 h 410"/>
              <a:gd name="T14" fmla="*/ 0 w 630"/>
              <a:gd name="T15" fmla="*/ 191 h 410"/>
              <a:gd name="T16" fmla="*/ 157 w 630"/>
              <a:gd name="T17" fmla="*/ 375 h 410"/>
              <a:gd name="T18" fmla="*/ 300 w 630"/>
              <a:gd name="T19" fmla="*/ 410 h 410"/>
              <a:gd name="T20" fmla="*/ 399 w 630"/>
              <a:gd name="T21" fmla="*/ 394 h 410"/>
              <a:gd name="T22" fmla="*/ 572 w 630"/>
              <a:gd name="T23" fmla="*/ 257 h 410"/>
              <a:gd name="T24" fmla="*/ 614 w 630"/>
              <a:gd name="T25" fmla="*/ 51 h 410"/>
              <a:gd name="T26" fmla="*/ 630 w 630"/>
              <a:gd name="T27" fmla="*/ 47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0" h="410">
                <a:moveTo>
                  <a:pt x="630" y="47"/>
                </a:moveTo>
                <a:cubicBezTo>
                  <a:pt x="587" y="0"/>
                  <a:pt x="587" y="0"/>
                  <a:pt x="587" y="0"/>
                </a:cubicBezTo>
                <a:cubicBezTo>
                  <a:pt x="568" y="61"/>
                  <a:pt x="568" y="61"/>
                  <a:pt x="568" y="61"/>
                </a:cubicBezTo>
                <a:cubicBezTo>
                  <a:pt x="583" y="58"/>
                  <a:pt x="583" y="58"/>
                  <a:pt x="583" y="58"/>
                </a:cubicBezTo>
                <a:cubicBezTo>
                  <a:pt x="600" y="192"/>
                  <a:pt x="518" y="322"/>
                  <a:pt x="389" y="364"/>
                </a:cubicBezTo>
                <a:cubicBezTo>
                  <a:pt x="316" y="388"/>
                  <a:pt x="239" y="381"/>
                  <a:pt x="171" y="347"/>
                </a:cubicBezTo>
                <a:cubicBezTo>
                  <a:pt x="104" y="312"/>
                  <a:pt x="53" y="254"/>
                  <a:pt x="30" y="181"/>
                </a:cubicBezTo>
                <a:cubicBezTo>
                  <a:pt x="0" y="191"/>
                  <a:pt x="0" y="191"/>
                  <a:pt x="0" y="191"/>
                </a:cubicBezTo>
                <a:cubicBezTo>
                  <a:pt x="26" y="272"/>
                  <a:pt x="82" y="337"/>
                  <a:pt x="157" y="375"/>
                </a:cubicBezTo>
                <a:cubicBezTo>
                  <a:pt x="202" y="398"/>
                  <a:pt x="251" y="410"/>
                  <a:pt x="300" y="410"/>
                </a:cubicBezTo>
                <a:cubicBezTo>
                  <a:pt x="333" y="410"/>
                  <a:pt x="366" y="405"/>
                  <a:pt x="399" y="394"/>
                </a:cubicBezTo>
                <a:cubicBezTo>
                  <a:pt x="471" y="371"/>
                  <a:pt x="532" y="322"/>
                  <a:pt x="572" y="257"/>
                </a:cubicBezTo>
                <a:cubicBezTo>
                  <a:pt x="609" y="195"/>
                  <a:pt x="624" y="122"/>
                  <a:pt x="614" y="51"/>
                </a:cubicBezTo>
                <a:lnTo>
                  <a:pt x="630" y="4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2" name="Oval 10">
            <a:extLst>
              <a:ext uri="{FF2B5EF4-FFF2-40B4-BE49-F238E27FC236}">
                <a16:creationId xmlns:a16="http://schemas.microsoft.com/office/drawing/2014/main" id="{0BEA8E3B-BDF8-AEBF-F347-6DB583596B7C}"/>
              </a:ext>
            </a:extLst>
          </p:cNvPr>
          <p:cNvSpPr>
            <a:spLocks/>
          </p:cNvSpPr>
          <p:nvPr/>
        </p:nvSpPr>
        <p:spPr bwMode="auto">
          <a:xfrm rot="900000">
            <a:off x="2782460" y="3015850"/>
            <a:ext cx="1365031" cy="1365032"/>
          </a:xfrm>
          <a:prstGeom prst="ellipse">
            <a:avLst/>
          </a:prstGeom>
          <a:solidFill>
            <a:schemeClr val="bg1"/>
          </a:solidFill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ffectLst/>
        </p:spPr>
        <p:txBody>
          <a:bodyPr anchor="ctr"/>
          <a:lstStyle/>
          <a:p>
            <a:pPr algn="ctr"/>
            <a:endParaRPr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4CAA7DB5-B741-0223-B91C-5494F98B14AB}"/>
              </a:ext>
            </a:extLst>
          </p:cNvPr>
          <p:cNvSpPr txBox="1"/>
          <p:nvPr/>
        </p:nvSpPr>
        <p:spPr>
          <a:xfrm>
            <a:off x="2123252" y="3508531"/>
            <a:ext cx="2753636" cy="1062214"/>
          </a:xfrm>
          <a:prstGeom prst="rect">
            <a:avLst/>
          </a:prstGeom>
          <a:noFill/>
          <a:effectLst/>
        </p:spPr>
        <p:txBody>
          <a:bodyPr wrap="none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accent6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Entities</a:t>
            </a:r>
            <a:endParaRPr lang="zh-CN" altLang="en-US" sz="2000" b="1" dirty="0">
              <a:solidFill>
                <a:schemeClr val="accent6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思源黑体 CN Regular" panose="020B0500000000000000" pitchFamily="34" charset="-122"/>
            </a:endParaRPr>
          </a:p>
        </p:txBody>
      </p:sp>
      <p:sp>
        <p:nvSpPr>
          <p:cNvPr id="15" name="Oval 20">
            <a:extLst>
              <a:ext uri="{FF2B5EF4-FFF2-40B4-BE49-F238E27FC236}">
                <a16:creationId xmlns:a16="http://schemas.microsoft.com/office/drawing/2014/main" id="{E0CCA920-33C5-9BBA-196A-0EFEF4AE6780}"/>
              </a:ext>
            </a:extLst>
          </p:cNvPr>
          <p:cNvSpPr>
            <a:spLocks/>
          </p:cNvSpPr>
          <p:nvPr/>
        </p:nvSpPr>
        <p:spPr bwMode="auto">
          <a:xfrm>
            <a:off x="3535603" y="1724384"/>
            <a:ext cx="786270" cy="78768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01</a:t>
            </a:r>
          </a:p>
        </p:txBody>
      </p:sp>
      <p:sp>
        <p:nvSpPr>
          <p:cNvPr id="16" name="Freeform: Shape 23">
            <a:extLst>
              <a:ext uri="{FF2B5EF4-FFF2-40B4-BE49-F238E27FC236}">
                <a16:creationId xmlns:a16="http://schemas.microsoft.com/office/drawing/2014/main" id="{B4DE9ED3-B64D-A49C-BD33-310135922122}"/>
              </a:ext>
            </a:extLst>
          </p:cNvPr>
          <p:cNvSpPr>
            <a:spLocks/>
          </p:cNvSpPr>
          <p:nvPr/>
        </p:nvSpPr>
        <p:spPr bwMode="auto">
          <a:xfrm>
            <a:off x="2227666" y="1876698"/>
            <a:ext cx="883670" cy="882259"/>
          </a:xfrm>
          <a:custGeom>
            <a:avLst/>
            <a:gdLst>
              <a:gd name="T0" fmla="*/ 209 w 328"/>
              <a:gd name="T1" fmla="*/ 25 h 327"/>
              <a:gd name="T2" fmla="*/ 25 w 328"/>
              <a:gd name="T3" fmla="*/ 118 h 327"/>
              <a:gd name="T4" fmla="*/ 119 w 328"/>
              <a:gd name="T5" fmla="*/ 302 h 327"/>
              <a:gd name="T6" fmla="*/ 303 w 328"/>
              <a:gd name="T7" fmla="*/ 209 h 327"/>
              <a:gd name="T8" fmla="*/ 209 w 328"/>
              <a:gd name="T9" fmla="*/ 25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8" h="327">
                <a:moveTo>
                  <a:pt x="209" y="25"/>
                </a:moveTo>
                <a:cubicBezTo>
                  <a:pt x="132" y="0"/>
                  <a:pt x="50" y="42"/>
                  <a:pt x="25" y="118"/>
                </a:cubicBezTo>
                <a:cubicBezTo>
                  <a:pt x="0" y="195"/>
                  <a:pt x="42" y="277"/>
                  <a:pt x="119" y="302"/>
                </a:cubicBezTo>
                <a:cubicBezTo>
                  <a:pt x="196" y="327"/>
                  <a:pt x="278" y="285"/>
                  <a:pt x="303" y="209"/>
                </a:cubicBezTo>
                <a:cubicBezTo>
                  <a:pt x="328" y="132"/>
                  <a:pt x="286" y="50"/>
                  <a:pt x="209" y="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02</a:t>
            </a:r>
          </a:p>
        </p:txBody>
      </p:sp>
      <p:sp>
        <p:nvSpPr>
          <p:cNvPr id="17" name="Freeform: Shape 26">
            <a:extLst>
              <a:ext uri="{FF2B5EF4-FFF2-40B4-BE49-F238E27FC236}">
                <a16:creationId xmlns:a16="http://schemas.microsoft.com/office/drawing/2014/main" id="{22EF3CE9-320D-17E0-72A2-38709EA06AA1}"/>
              </a:ext>
            </a:extLst>
          </p:cNvPr>
          <p:cNvSpPr>
            <a:spLocks/>
          </p:cNvSpPr>
          <p:nvPr/>
        </p:nvSpPr>
        <p:spPr bwMode="auto">
          <a:xfrm>
            <a:off x="1370655" y="3066704"/>
            <a:ext cx="890728" cy="892141"/>
          </a:xfrm>
          <a:custGeom>
            <a:avLst/>
            <a:gdLst>
              <a:gd name="T0" fmla="*/ 47 w 330"/>
              <a:gd name="T1" fmla="*/ 80 h 331"/>
              <a:gd name="T2" fmla="*/ 79 w 330"/>
              <a:gd name="T3" fmla="*/ 283 h 331"/>
              <a:gd name="T4" fmla="*/ 283 w 330"/>
              <a:gd name="T5" fmla="*/ 251 h 331"/>
              <a:gd name="T6" fmla="*/ 251 w 330"/>
              <a:gd name="T7" fmla="*/ 47 h 331"/>
              <a:gd name="T8" fmla="*/ 47 w 330"/>
              <a:gd name="T9" fmla="*/ 8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0" h="331">
                <a:moveTo>
                  <a:pt x="47" y="80"/>
                </a:moveTo>
                <a:cubicBezTo>
                  <a:pt x="0" y="145"/>
                  <a:pt x="14" y="236"/>
                  <a:pt x="79" y="283"/>
                </a:cubicBezTo>
                <a:cubicBezTo>
                  <a:pt x="145" y="331"/>
                  <a:pt x="236" y="316"/>
                  <a:pt x="283" y="251"/>
                </a:cubicBezTo>
                <a:cubicBezTo>
                  <a:pt x="330" y="186"/>
                  <a:pt x="316" y="95"/>
                  <a:pt x="251" y="47"/>
                </a:cubicBezTo>
                <a:cubicBezTo>
                  <a:pt x="186" y="0"/>
                  <a:pt x="94" y="14"/>
                  <a:pt x="47" y="8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03</a:t>
            </a:r>
          </a:p>
        </p:txBody>
      </p:sp>
      <p:sp>
        <p:nvSpPr>
          <p:cNvPr id="18" name="Freeform: Shape 29">
            <a:extLst>
              <a:ext uri="{FF2B5EF4-FFF2-40B4-BE49-F238E27FC236}">
                <a16:creationId xmlns:a16="http://schemas.microsoft.com/office/drawing/2014/main" id="{195C5D80-CCC9-292A-91CE-5B8F6289B9E8}"/>
              </a:ext>
            </a:extLst>
          </p:cNvPr>
          <p:cNvSpPr>
            <a:spLocks/>
          </p:cNvSpPr>
          <p:nvPr/>
        </p:nvSpPr>
        <p:spPr bwMode="auto">
          <a:xfrm>
            <a:off x="1721790" y="4311873"/>
            <a:ext cx="892140" cy="893552"/>
          </a:xfrm>
          <a:custGeom>
            <a:avLst/>
            <a:gdLst>
              <a:gd name="T0" fmla="*/ 47 w 331"/>
              <a:gd name="T1" fmla="*/ 252 h 331"/>
              <a:gd name="T2" fmla="*/ 251 w 331"/>
              <a:gd name="T3" fmla="*/ 284 h 331"/>
              <a:gd name="T4" fmla="*/ 283 w 331"/>
              <a:gd name="T5" fmla="*/ 80 h 331"/>
              <a:gd name="T6" fmla="*/ 80 w 331"/>
              <a:gd name="T7" fmla="*/ 48 h 331"/>
              <a:gd name="T8" fmla="*/ 47 w 331"/>
              <a:gd name="T9" fmla="*/ 252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1" h="331">
                <a:moveTo>
                  <a:pt x="47" y="252"/>
                </a:moveTo>
                <a:cubicBezTo>
                  <a:pt x="95" y="317"/>
                  <a:pt x="186" y="331"/>
                  <a:pt x="251" y="284"/>
                </a:cubicBezTo>
                <a:cubicBezTo>
                  <a:pt x="316" y="237"/>
                  <a:pt x="331" y="145"/>
                  <a:pt x="283" y="80"/>
                </a:cubicBezTo>
                <a:cubicBezTo>
                  <a:pt x="236" y="15"/>
                  <a:pt x="145" y="0"/>
                  <a:pt x="80" y="48"/>
                </a:cubicBezTo>
                <a:cubicBezTo>
                  <a:pt x="15" y="95"/>
                  <a:pt x="0" y="186"/>
                  <a:pt x="47" y="25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04</a:t>
            </a:r>
          </a:p>
        </p:txBody>
      </p:sp>
      <p:sp>
        <p:nvSpPr>
          <p:cNvPr id="19" name="Freeform: Shape 32">
            <a:extLst>
              <a:ext uri="{FF2B5EF4-FFF2-40B4-BE49-F238E27FC236}">
                <a16:creationId xmlns:a16="http://schemas.microsoft.com/office/drawing/2014/main" id="{5783760D-4706-0079-B428-4D07817ABBA0}"/>
              </a:ext>
            </a:extLst>
          </p:cNvPr>
          <p:cNvSpPr>
            <a:spLocks/>
          </p:cNvSpPr>
          <p:nvPr/>
        </p:nvSpPr>
        <p:spPr bwMode="auto">
          <a:xfrm>
            <a:off x="3053039" y="4841359"/>
            <a:ext cx="880847" cy="883670"/>
          </a:xfrm>
          <a:custGeom>
            <a:avLst/>
            <a:gdLst>
              <a:gd name="T0" fmla="*/ 208 w 327"/>
              <a:gd name="T1" fmla="*/ 303 h 328"/>
              <a:gd name="T2" fmla="*/ 302 w 327"/>
              <a:gd name="T3" fmla="*/ 119 h 328"/>
              <a:gd name="T4" fmla="*/ 118 w 327"/>
              <a:gd name="T5" fmla="*/ 25 h 328"/>
              <a:gd name="T6" fmla="*/ 25 w 327"/>
              <a:gd name="T7" fmla="*/ 209 h 328"/>
              <a:gd name="T8" fmla="*/ 208 w 327"/>
              <a:gd name="T9" fmla="*/ 303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7" h="328">
                <a:moveTo>
                  <a:pt x="208" y="303"/>
                </a:moveTo>
                <a:cubicBezTo>
                  <a:pt x="285" y="278"/>
                  <a:pt x="327" y="196"/>
                  <a:pt x="302" y="119"/>
                </a:cubicBezTo>
                <a:cubicBezTo>
                  <a:pt x="277" y="42"/>
                  <a:pt x="195" y="0"/>
                  <a:pt x="118" y="25"/>
                </a:cubicBezTo>
                <a:cubicBezTo>
                  <a:pt x="42" y="50"/>
                  <a:pt x="0" y="133"/>
                  <a:pt x="25" y="209"/>
                </a:cubicBezTo>
                <a:cubicBezTo>
                  <a:pt x="49" y="286"/>
                  <a:pt x="132" y="328"/>
                  <a:pt x="208" y="30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05</a:t>
            </a:r>
          </a:p>
        </p:txBody>
      </p:sp>
      <p:grpSp>
        <p:nvGrpSpPr>
          <p:cNvPr id="25" name="千图PPT彼岸天：ID 8661124库_组合 57">
            <a:extLst>
              <a:ext uri="{FF2B5EF4-FFF2-40B4-BE49-F238E27FC236}">
                <a16:creationId xmlns:a16="http://schemas.microsoft.com/office/drawing/2014/main" id="{EEA44541-5AE6-1D0A-8439-BE35A028AE8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341287" y="4264279"/>
            <a:ext cx="4816728" cy="711324"/>
            <a:chOff x="6341287" y="4976066"/>
            <a:chExt cx="4816728" cy="711324"/>
          </a:xfrm>
        </p:grpSpPr>
        <p:grpSp>
          <p:nvGrpSpPr>
            <p:cNvPr id="26" name="Group 47">
              <a:extLst>
                <a:ext uri="{FF2B5EF4-FFF2-40B4-BE49-F238E27FC236}">
                  <a16:creationId xmlns:a16="http://schemas.microsoft.com/office/drawing/2014/main" id="{892F2310-D33F-B580-D73F-A7F55EB97876}"/>
                </a:ext>
              </a:extLst>
            </p:cNvPr>
            <p:cNvGrpSpPr/>
            <p:nvPr/>
          </p:nvGrpSpPr>
          <p:grpSpPr>
            <a:xfrm>
              <a:off x="6341287" y="4976066"/>
              <a:ext cx="624349" cy="624349"/>
              <a:chOff x="2876776" y="4765908"/>
              <a:chExt cx="687003" cy="687003"/>
            </a:xfrm>
          </p:grpSpPr>
          <p:sp>
            <p:nvSpPr>
              <p:cNvPr id="30" name="Diamond 48">
                <a:extLst>
                  <a:ext uri="{FF2B5EF4-FFF2-40B4-BE49-F238E27FC236}">
                    <a16:creationId xmlns:a16="http://schemas.microsoft.com/office/drawing/2014/main" id="{BFFE56F7-B87B-460C-6036-DB2AFA73ABC7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1" name="TextBox 49">
                <a:extLst>
                  <a:ext uri="{FF2B5EF4-FFF2-40B4-BE49-F238E27FC236}">
                    <a16:creationId xmlns:a16="http://schemas.microsoft.com/office/drawing/2014/main" id="{0216FD85-E673-F305-0608-5A4069B8D735}"/>
                  </a:ext>
                </a:extLst>
              </p:cNvPr>
              <p:cNvSpPr txBox="1"/>
              <p:nvPr/>
            </p:nvSpPr>
            <p:spPr>
              <a:xfrm>
                <a:off x="2966985" y="4878576"/>
                <a:ext cx="506582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05</a:t>
                </a:r>
              </a:p>
            </p:txBody>
          </p:sp>
        </p:grpSp>
        <p:grpSp>
          <p:nvGrpSpPr>
            <p:cNvPr id="27" name="Group 55">
              <a:extLst>
                <a:ext uri="{FF2B5EF4-FFF2-40B4-BE49-F238E27FC236}">
                  <a16:creationId xmlns:a16="http://schemas.microsoft.com/office/drawing/2014/main" id="{8D9CA771-B7E9-897A-6EED-EE24770E5421}"/>
                </a:ext>
              </a:extLst>
            </p:cNvPr>
            <p:cNvGrpSpPr/>
            <p:nvPr/>
          </p:nvGrpSpPr>
          <p:grpSpPr>
            <a:xfrm>
              <a:off x="6925906" y="5006624"/>
              <a:ext cx="4232109" cy="680766"/>
              <a:chOff x="6444107" y="1469392"/>
              <a:chExt cx="4232109" cy="680766"/>
            </a:xfrm>
          </p:grpSpPr>
          <p:sp>
            <p:nvSpPr>
              <p:cNvPr id="28" name="TextBox 56">
                <a:extLst>
                  <a:ext uri="{FF2B5EF4-FFF2-40B4-BE49-F238E27FC236}">
                    <a16:creationId xmlns:a16="http://schemas.microsoft.com/office/drawing/2014/main" id="{489186D3-E5E1-C4B3-8FA2-5C3B00932E55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5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Product</a:t>
                </a:r>
                <a:endParaRPr lang="zh-CN" altLang="en-US" sz="1600" b="1" dirty="0">
                  <a:solidFill>
                    <a:schemeClr val="accent5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29" name="TextBox 58">
                <a:extLst>
                  <a:ext uri="{FF2B5EF4-FFF2-40B4-BE49-F238E27FC236}">
                    <a16:creationId xmlns:a16="http://schemas.microsoft.com/office/drawing/2014/main" id="{B7FC5DA2-6277-556D-964A-DD551446AB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43790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850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A type of liquor or wine or beer in the warehouse that may be ordered by stores or supplied by suppliers. 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Example: Budweiser Magnum Beer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32" name="千图PPT彼岸天：ID 8661124库_组合 56">
            <a:extLst>
              <a:ext uri="{FF2B5EF4-FFF2-40B4-BE49-F238E27FC236}">
                <a16:creationId xmlns:a16="http://schemas.microsoft.com/office/drawing/2014/main" id="{7E61D6A7-F524-724A-AF6D-9FE7AA796722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346726" y="3413294"/>
            <a:ext cx="4811289" cy="731865"/>
            <a:chOff x="6346726" y="4125081"/>
            <a:chExt cx="4811289" cy="731865"/>
          </a:xfrm>
        </p:grpSpPr>
        <p:grpSp>
          <p:nvGrpSpPr>
            <p:cNvPr id="33" name="Group 44">
              <a:extLst>
                <a:ext uri="{FF2B5EF4-FFF2-40B4-BE49-F238E27FC236}">
                  <a16:creationId xmlns:a16="http://schemas.microsoft.com/office/drawing/2014/main" id="{8AE60C3A-31E3-C281-DEE9-0B504BF07E68}"/>
                </a:ext>
              </a:extLst>
            </p:cNvPr>
            <p:cNvGrpSpPr/>
            <p:nvPr/>
          </p:nvGrpSpPr>
          <p:grpSpPr>
            <a:xfrm>
              <a:off x="6346726" y="4125081"/>
              <a:ext cx="624349" cy="624349"/>
              <a:chOff x="2876776" y="4765908"/>
              <a:chExt cx="687003" cy="687003"/>
            </a:xfrm>
          </p:grpSpPr>
          <p:sp>
            <p:nvSpPr>
              <p:cNvPr id="37" name="Diamond 45">
                <a:extLst>
                  <a:ext uri="{FF2B5EF4-FFF2-40B4-BE49-F238E27FC236}">
                    <a16:creationId xmlns:a16="http://schemas.microsoft.com/office/drawing/2014/main" id="{BB7DEDDF-DA7D-AE1C-5559-5D785C635D06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8" name="TextBox 46">
                <a:extLst>
                  <a:ext uri="{FF2B5EF4-FFF2-40B4-BE49-F238E27FC236}">
                    <a16:creationId xmlns:a16="http://schemas.microsoft.com/office/drawing/2014/main" id="{938CFFC1-738A-EA7A-D021-8D3A82CC32C5}"/>
                  </a:ext>
                </a:extLst>
              </p:cNvPr>
              <p:cNvSpPr txBox="1"/>
              <p:nvPr/>
            </p:nvSpPr>
            <p:spPr>
              <a:xfrm>
                <a:off x="2972277" y="4878576"/>
                <a:ext cx="495999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04</a:t>
                </a:r>
              </a:p>
            </p:txBody>
          </p:sp>
        </p:grpSp>
        <p:grpSp>
          <p:nvGrpSpPr>
            <p:cNvPr id="34" name="Group 59">
              <a:extLst>
                <a:ext uri="{FF2B5EF4-FFF2-40B4-BE49-F238E27FC236}">
                  <a16:creationId xmlns:a16="http://schemas.microsoft.com/office/drawing/2014/main" id="{53896921-289C-BA0D-7656-A0540BC3B586}"/>
                </a:ext>
              </a:extLst>
            </p:cNvPr>
            <p:cNvGrpSpPr/>
            <p:nvPr/>
          </p:nvGrpSpPr>
          <p:grpSpPr>
            <a:xfrm>
              <a:off x="6925906" y="4155639"/>
              <a:ext cx="4232109" cy="701307"/>
              <a:chOff x="6444107" y="1469392"/>
              <a:chExt cx="4232109" cy="701307"/>
            </a:xfrm>
          </p:grpSpPr>
          <p:sp>
            <p:nvSpPr>
              <p:cNvPr id="35" name="TextBox 60">
                <a:extLst>
                  <a:ext uri="{FF2B5EF4-FFF2-40B4-BE49-F238E27FC236}">
                    <a16:creationId xmlns:a16="http://schemas.microsoft.com/office/drawing/2014/main" id="{75915B5D-2296-2DE2-4746-47FC45532E4C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4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Shipment</a:t>
                </a:r>
                <a:endParaRPr lang="zh-CN" altLang="en-US" sz="1600" b="1" dirty="0">
                  <a:solidFill>
                    <a:schemeClr val="accent4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36" name="TextBox 61">
                <a:extLst>
                  <a:ext uri="{FF2B5EF4-FFF2-40B4-BE49-F238E27FC236}">
                    <a16:creationId xmlns:a16="http://schemas.microsoft.com/office/drawing/2014/main" id="{EE593977-7FFF-E042-B336-0DD5A5C33E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5"/>
                <a:ext cx="4232109" cy="458444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925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The transaction is associated with one order to a store and is identified by a </a:t>
                </a:r>
                <a:r>
                  <a:rPr lang="en-US" sz="1050" dirty="0" err="1"/>
                  <a:t>shipment_id</a:t>
                </a:r>
                <a:r>
                  <a:rPr lang="en-US" sz="1050" dirty="0"/>
                  <a:t> from sales or accounting.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Example: 10001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39" name="千图PPT彼岸天：ID 8661124库_组合 55">
            <a:extLst>
              <a:ext uri="{FF2B5EF4-FFF2-40B4-BE49-F238E27FC236}">
                <a16:creationId xmlns:a16="http://schemas.microsoft.com/office/drawing/2014/main" id="{1BBB2492-B2ED-8EF3-8D20-27DD9F918F8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346726" y="2562310"/>
            <a:ext cx="4811289" cy="711784"/>
            <a:chOff x="6346726" y="3274097"/>
            <a:chExt cx="4811289" cy="711784"/>
          </a:xfrm>
        </p:grpSpPr>
        <p:grpSp>
          <p:nvGrpSpPr>
            <p:cNvPr id="40" name="Group 41">
              <a:extLst>
                <a:ext uri="{FF2B5EF4-FFF2-40B4-BE49-F238E27FC236}">
                  <a16:creationId xmlns:a16="http://schemas.microsoft.com/office/drawing/2014/main" id="{50B256C6-7B8B-9867-C5DF-609988EB096A}"/>
                </a:ext>
              </a:extLst>
            </p:cNvPr>
            <p:cNvGrpSpPr/>
            <p:nvPr/>
          </p:nvGrpSpPr>
          <p:grpSpPr>
            <a:xfrm>
              <a:off x="6346726" y="3274097"/>
              <a:ext cx="624349" cy="624349"/>
              <a:chOff x="2876776" y="4765908"/>
              <a:chExt cx="687003" cy="687003"/>
            </a:xfrm>
          </p:grpSpPr>
          <p:sp>
            <p:nvSpPr>
              <p:cNvPr id="44" name="Diamond 42">
                <a:extLst>
                  <a:ext uri="{FF2B5EF4-FFF2-40B4-BE49-F238E27FC236}">
                    <a16:creationId xmlns:a16="http://schemas.microsoft.com/office/drawing/2014/main" id="{9F16C657-07C0-AC6A-FEA2-C6CEF4206585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5" name="TextBox 43">
                <a:extLst>
                  <a:ext uri="{FF2B5EF4-FFF2-40B4-BE49-F238E27FC236}">
                    <a16:creationId xmlns:a16="http://schemas.microsoft.com/office/drawing/2014/main" id="{F6E466D9-1DD0-6C3D-E264-CC2057F70E74}"/>
                  </a:ext>
                </a:extLst>
              </p:cNvPr>
              <p:cNvSpPr txBox="1"/>
              <p:nvPr/>
            </p:nvSpPr>
            <p:spPr>
              <a:xfrm>
                <a:off x="2967866" y="4878576"/>
                <a:ext cx="504819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03</a:t>
                </a:r>
              </a:p>
            </p:txBody>
          </p:sp>
        </p:grpSp>
        <p:grpSp>
          <p:nvGrpSpPr>
            <p:cNvPr id="41" name="Group 62">
              <a:extLst>
                <a:ext uri="{FF2B5EF4-FFF2-40B4-BE49-F238E27FC236}">
                  <a16:creationId xmlns:a16="http://schemas.microsoft.com/office/drawing/2014/main" id="{2AD5AB5B-F281-5FC6-23CF-05A8C2541212}"/>
                </a:ext>
              </a:extLst>
            </p:cNvPr>
            <p:cNvGrpSpPr/>
            <p:nvPr/>
          </p:nvGrpSpPr>
          <p:grpSpPr>
            <a:xfrm>
              <a:off x="6925906" y="3304655"/>
              <a:ext cx="4232109" cy="681226"/>
              <a:chOff x="6444107" y="1469392"/>
              <a:chExt cx="4232109" cy="681226"/>
            </a:xfrm>
          </p:grpSpPr>
          <p:sp>
            <p:nvSpPr>
              <p:cNvPr id="42" name="TextBox 63">
                <a:extLst>
                  <a:ext uri="{FF2B5EF4-FFF2-40B4-BE49-F238E27FC236}">
                    <a16:creationId xmlns:a16="http://schemas.microsoft.com/office/drawing/2014/main" id="{64D459A4-1D5C-BF8D-21E6-19445BA8D4E6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3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Order</a:t>
                </a:r>
                <a:endParaRPr lang="zh-CN" altLang="en-US" sz="1600" b="1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43" name="TextBox 64">
                <a:extLst>
                  <a:ext uri="{FF2B5EF4-FFF2-40B4-BE49-F238E27FC236}">
                    <a16:creationId xmlns:a16="http://schemas.microsoft.com/office/drawing/2014/main" id="{4D322E2A-ED02-9A33-21FB-B5A84FA00B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5"/>
                <a:ext cx="4232109" cy="438363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850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The transaction is associated with the sale of one product and is identified by an </a:t>
                </a:r>
                <a:r>
                  <a:rPr lang="en-US" sz="1050" dirty="0" err="1"/>
                  <a:t>order_id</a:t>
                </a:r>
                <a:r>
                  <a:rPr lang="en-US" sz="1050" dirty="0"/>
                  <a:t> from sales or accounting.</a:t>
                </a:r>
                <a:br>
                  <a:rPr lang="en-US" sz="1050" dirty="0"/>
                </a:br>
                <a:r>
                  <a:rPr lang="en-US" sz="1050" dirty="0"/>
                  <a:t>Example: 4001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46" name="千图PPT彼岸天：ID 8661124库_组合 54">
            <a:extLst>
              <a:ext uri="{FF2B5EF4-FFF2-40B4-BE49-F238E27FC236}">
                <a16:creationId xmlns:a16="http://schemas.microsoft.com/office/drawing/2014/main" id="{2F18C241-32F6-C2A7-14D6-4347913B9EDC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346726" y="1711326"/>
            <a:ext cx="4811289" cy="624349"/>
            <a:chOff x="6346726" y="2423113"/>
            <a:chExt cx="4811289" cy="624349"/>
          </a:xfrm>
        </p:grpSpPr>
        <p:grpSp>
          <p:nvGrpSpPr>
            <p:cNvPr id="47" name="Group 38">
              <a:extLst>
                <a:ext uri="{FF2B5EF4-FFF2-40B4-BE49-F238E27FC236}">
                  <a16:creationId xmlns:a16="http://schemas.microsoft.com/office/drawing/2014/main" id="{4D2FE400-8F53-EC3B-77E9-07DA81EC7329}"/>
                </a:ext>
              </a:extLst>
            </p:cNvPr>
            <p:cNvGrpSpPr/>
            <p:nvPr/>
          </p:nvGrpSpPr>
          <p:grpSpPr>
            <a:xfrm>
              <a:off x="6346726" y="2423113"/>
              <a:ext cx="624349" cy="624349"/>
              <a:chOff x="2876776" y="4765908"/>
              <a:chExt cx="687003" cy="687003"/>
            </a:xfrm>
          </p:grpSpPr>
          <p:sp>
            <p:nvSpPr>
              <p:cNvPr id="51" name="Diamond 39">
                <a:extLst>
                  <a:ext uri="{FF2B5EF4-FFF2-40B4-BE49-F238E27FC236}">
                    <a16:creationId xmlns:a16="http://schemas.microsoft.com/office/drawing/2014/main" id="{D21E9AE4-69BE-D4B1-52DE-EE8886C47B8E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2" name="TextBox 40">
                <a:extLst>
                  <a:ext uri="{FF2B5EF4-FFF2-40B4-BE49-F238E27FC236}">
                    <a16:creationId xmlns:a16="http://schemas.microsoft.com/office/drawing/2014/main" id="{8EB903EC-8436-C1A1-0DC4-BBD9F2F3AD1F}"/>
                  </a:ext>
                </a:extLst>
              </p:cNvPr>
              <p:cNvSpPr txBox="1"/>
              <p:nvPr/>
            </p:nvSpPr>
            <p:spPr>
              <a:xfrm>
                <a:off x="2972277" y="4878576"/>
                <a:ext cx="495999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02</a:t>
                </a:r>
              </a:p>
            </p:txBody>
          </p:sp>
        </p:grpSp>
        <p:grpSp>
          <p:nvGrpSpPr>
            <p:cNvPr id="48" name="Group 65">
              <a:extLst>
                <a:ext uri="{FF2B5EF4-FFF2-40B4-BE49-F238E27FC236}">
                  <a16:creationId xmlns:a16="http://schemas.microsoft.com/office/drawing/2014/main" id="{4405C533-0CCD-7B5F-C7BD-46599727F87B}"/>
                </a:ext>
              </a:extLst>
            </p:cNvPr>
            <p:cNvGrpSpPr/>
            <p:nvPr/>
          </p:nvGrpSpPr>
          <p:grpSpPr>
            <a:xfrm>
              <a:off x="6925906" y="2453671"/>
              <a:ext cx="4232109" cy="563232"/>
              <a:chOff x="6444107" y="1469392"/>
              <a:chExt cx="4232109" cy="563232"/>
            </a:xfrm>
          </p:grpSpPr>
          <p:sp>
            <p:nvSpPr>
              <p:cNvPr id="49" name="TextBox 66">
                <a:extLst>
                  <a:ext uri="{FF2B5EF4-FFF2-40B4-BE49-F238E27FC236}">
                    <a16:creationId xmlns:a16="http://schemas.microsoft.com/office/drawing/2014/main" id="{8930E76F-2935-9C6E-D53A-9C0DF120DD78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2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Store</a:t>
                </a:r>
                <a:endParaRPr lang="zh-CN" altLang="en-US" sz="1600" b="1" dirty="0">
                  <a:solidFill>
                    <a:schemeClr val="accent2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0" name="TextBox 67">
                <a:extLst>
                  <a:ext uri="{FF2B5EF4-FFF2-40B4-BE49-F238E27FC236}">
                    <a16:creationId xmlns:a16="http://schemas.microsoft.com/office/drawing/2014/main" id="{689102D1-819E-6F84-4C0A-54EC312CDF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925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A retailer that has ordered or might order products 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Example: Hamill-Howe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53" name="千图PPT彼岸天：ID 8661124库_组合 1">
            <a:extLst>
              <a:ext uri="{FF2B5EF4-FFF2-40B4-BE49-F238E27FC236}">
                <a16:creationId xmlns:a16="http://schemas.microsoft.com/office/drawing/2014/main" id="{C5620D47-3A31-F75B-A90E-A6AA3E3DA657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346728" y="860342"/>
            <a:ext cx="4811287" cy="624349"/>
            <a:chOff x="6346728" y="1572129"/>
            <a:chExt cx="4811287" cy="624349"/>
          </a:xfrm>
        </p:grpSpPr>
        <p:grpSp>
          <p:nvGrpSpPr>
            <p:cNvPr id="54" name="Group 35">
              <a:extLst>
                <a:ext uri="{FF2B5EF4-FFF2-40B4-BE49-F238E27FC236}">
                  <a16:creationId xmlns:a16="http://schemas.microsoft.com/office/drawing/2014/main" id="{BBC077C6-631D-65E2-D724-DCBE2ABF6270}"/>
                </a:ext>
              </a:extLst>
            </p:cNvPr>
            <p:cNvGrpSpPr/>
            <p:nvPr/>
          </p:nvGrpSpPr>
          <p:grpSpPr>
            <a:xfrm>
              <a:off x="6346728" y="1572129"/>
              <a:ext cx="624349" cy="624349"/>
              <a:chOff x="2876776" y="4765908"/>
              <a:chExt cx="687003" cy="687003"/>
            </a:xfrm>
          </p:grpSpPr>
          <p:sp>
            <p:nvSpPr>
              <p:cNvPr id="58" name="Diamond 36">
                <a:extLst>
                  <a:ext uri="{FF2B5EF4-FFF2-40B4-BE49-F238E27FC236}">
                    <a16:creationId xmlns:a16="http://schemas.microsoft.com/office/drawing/2014/main" id="{25EC4642-6DEC-B536-BB1F-19B04EDA794B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9" name="TextBox 37">
                <a:extLst>
                  <a:ext uri="{FF2B5EF4-FFF2-40B4-BE49-F238E27FC236}">
                    <a16:creationId xmlns:a16="http://schemas.microsoft.com/office/drawing/2014/main" id="{EE182920-6D1D-0452-9239-416BB24EAA15}"/>
                  </a:ext>
                </a:extLst>
              </p:cNvPr>
              <p:cNvSpPr txBox="1"/>
              <p:nvPr/>
            </p:nvSpPr>
            <p:spPr>
              <a:xfrm>
                <a:off x="2989034" y="4878576"/>
                <a:ext cx="462485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01</a:t>
                </a:r>
              </a:p>
            </p:txBody>
          </p:sp>
        </p:grpSp>
        <p:grpSp>
          <p:nvGrpSpPr>
            <p:cNvPr id="55" name="Group 68">
              <a:extLst>
                <a:ext uri="{FF2B5EF4-FFF2-40B4-BE49-F238E27FC236}">
                  <a16:creationId xmlns:a16="http://schemas.microsoft.com/office/drawing/2014/main" id="{7FB322A6-ECDF-A08E-456A-755BCD53B8EE}"/>
                </a:ext>
              </a:extLst>
            </p:cNvPr>
            <p:cNvGrpSpPr/>
            <p:nvPr/>
          </p:nvGrpSpPr>
          <p:grpSpPr>
            <a:xfrm>
              <a:off x="6925906" y="1602687"/>
              <a:ext cx="4232109" cy="563232"/>
              <a:chOff x="6444107" y="1469392"/>
              <a:chExt cx="4232109" cy="563232"/>
            </a:xfrm>
          </p:grpSpPr>
          <p:sp>
            <p:nvSpPr>
              <p:cNvPr id="56" name="TextBox 69">
                <a:extLst>
                  <a:ext uri="{FF2B5EF4-FFF2-40B4-BE49-F238E27FC236}">
                    <a16:creationId xmlns:a16="http://schemas.microsoft.com/office/drawing/2014/main" id="{C3D0C848-699D-A0BD-1826-F42FC5E2014E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TW" sz="1600" b="1" dirty="0">
                    <a:solidFill>
                      <a:schemeClr val="accent1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Manufacturer</a:t>
                </a:r>
                <a:endParaRPr lang="zh-CN" altLang="en-US" sz="1600" b="1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57" name="TextBox 70">
                <a:extLst>
                  <a:ext uri="{FF2B5EF4-FFF2-40B4-BE49-F238E27FC236}">
                    <a16:creationId xmlns:a16="http://schemas.microsoft.com/office/drawing/2014/main" id="{BBC9CE88-95C1-1BA3-1D12-D08AB6B0614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925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Another company that may provide items to the warehouse 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Example: Rolfson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C64A4B42-6E83-649B-3DA1-B3A5C91A95D2}"/>
              </a:ext>
            </a:extLst>
          </p:cNvPr>
          <p:cNvSpPr>
            <a:spLocks/>
          </p:cNvSpPr>
          <p:nvPr/>
        </p:nvSpPr>
        <p:spPr bwMode="auto">
          <a:xfrm>
            <a:off x="4560531" y="2939110"/>
            <a:ext cx="890728" cy="892141"/>
          </a:xfrm>
          <a:custGeom>
            <a:avLst/>
            <a:gdLst>
              <a:gd name="T0" fmla="*/ 47 w 330"/>
              <a:gd name="T1" fmla="*/ 80 h 331"/>
              <a:gd name="T2" fmla="*/ 79 w 330"/>
              <a:gd name="T3" fmla="*/ 283 h 331"/>
              <a:gd name="T4" fmla="*/ 283 w 330"/>
              <a:gd name="T5" fmla="*/ 251 h 331"/>
              <a:gd name="T6" fmla="*/ 251 w 330"/>
              <a:gd name="T7" fmla="*/ 47 h 331"/>
              <a:gd name="T8" fmla="*/ 47 w 330"/>
              <a:gd name="T9" fmla="*/ 8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0" h="331">
                <a:moveTo>
                  <a:pt x="47" y="80"/>
                </a:moveTo>
                <a:cubicBezTo>
                  <a:pt x="0" y="145"/>
                  <a:pt x="14" y="236"/>
                  <a:pt x="79" y="283"/>
                </a:cubicBezTo>
                <a:cubicBezTo>
                  <a:pt x="145" y="331"/>
                  <a:pt x="236" y="316"/>
                  <a:pt x="283" y="251"/>
                </a:cubicBezTo>
                <a:cubicBezTo>
                  <a:pt x="330" y="186"/>
                  <a:pt x="316" y="95"/>
                  <a:pt x="251" y="47"/>
                </a:cubicBezTo>
                <a:cubicBezTo>
                  <a:pt x="186" y="0"/>
                  <a:pt x="94" y="14"/>
                  <a:pt x="47" y="8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07</a:t>
            </a:r>
          </a:p>
        </p:txBody>
      </p:sp>
      <p:sp>
        <p:nvSpPr>
          <p:cNvPr id="68" name="Freeform: Shape 29">
            <a:extLst>
              <a:ext uri="{FF2B5EF4-FFF2-40B4-BE49-F238E27FC236}">
                <a16:creationId xmlns:a16="http://schemas.microsoft.com/office/drawing/2014/main" id="{8045C033-5609-DE31-FAF1-3545C47A20C8}"/>
              </a:ext>
            </a:extLst>
          </p:cNvPr>
          <p:cNvSpPr>
            <a:spLocks/>
          </p:cNvSpPr>
          <p:nvPr/>
        </p:nvSpPr>
        <p:spPr bwMode="auto">
          <a:xfrm>
            <a:off x="4199283" y="4205546"/>
            <a:ext cx="892140" cy="893552"/>
          </a:xfrm>
          <a:custGeom>
            <a:avLst/>
            <a:gdLst>
              <a:gd name="T0" fmla="*/ 47 w 331"/>
              <a:gd name="T1" fmla="*/ 252 h 331"/>
              <a:gd name="T2" fmla="*/ 251 w 331"/>
              <a:gd name="T3" fmla="*/ 284 h 331"/>
              <a:gd name="T4" fmla="*/ 283 w 331"/>
              <a:gd name="T5" fmla="*/ 80 h 331"/>
              <a:gd name="T6" fmla="*/ 80 w 331"/>
              <a:gd name="T7" fmla="*/ 48 h 331"/>
              <a:gd name="T8" fmla="*/ 47 w 331"/>
              <a:gd name="T9" fmla="*/ 252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1" h="331">
                <a:moveTo>
                  <a:pt x="47" y="252"/>
                </a:moveTo>
                <a:cubicBezTo>
                  <a:pt x="95" y="317"/>
                  <a:pt x="186" y="331"/>
                  <a:pt x="251" y="284"/>
                </a:cubicBezTo>
                <a:cubicBezTo>
                  <a:pt x="316" y="237"/>
                  <a:pt x="331" y="145"/>
                  <a:pt x="283" y="80"/>
                </a:cubicBezTo>
                <a:cubicBezTo>
                  <a:pt x="236" y="15"/>
                  <a:pt x="145" y="0"/>
                  <a:pt x="80" y="48"/>
                </a:cubicBezTo>
                <a:cubicBezTo>
                  <a:pt x="15" y="95"/>
                  <a:pt x="0" y="186"/>
                  <a:pt x="47" y="25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none" lIns="0" tIns="0" rIns="0" bIns="0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rPr>
              <a:t>06</a:t>
            </a:r>
          </a:p>
        </p:txBody>
      </p:sp>
      <p:grpSp>
        <p:nvGrpSpPr>
          <p:cNvPr id="69" name="千图PPT彼岸天：ID 8661124库_组合 56">
            <a:extLst>
              <a:ext uri="{FF2B5EF4-FFF2-40B4-BE49-F238E27FC236}">
                <a16:creationId xmlns:a16="http://schemas.microsoft.com/office/drawing/2014/main" id="{1E0A3C3B-E898-DB0E-F2BD-BF3C55CE4F51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6346726" y="5100933"/>
            <a:ext cx="4811289" cy="624349"/>
            <a:chOff x="6346726" y="4125081"/>
            <a:chExt cx="4811289" cy="624349"/>
          </a:xfrm>
        </p:grpSpPr>
        <p:grpSp>
          <p:nvGrpSpPr>
            <p:cNvPr id="70" name="Group 44">
              <a:extLst>
                <a:ext uri="{FF2B5EF4-FFF2-40B4-BE49-F238E27FC236}">
                  <a16:creationId xmlns:a16="http://schemas.microsoft.com/office/drawing/2014/main" id="{C1369FEE-FEB9-5E32-9D5E-1AA18388E01C}"/>
                </a:ext>
              </a:extLst>
            </p:cNvPr>
            <p:cNvGrpSpPr/>
            <p:nvPr/>
          </p:nvGrpSpPr>
          <p:grpSpPr>
            <a:xfrm>
              <a:off x="6346726" y="4125081"/>
              <a:ext cx="624349" cy="624349"/>
              <a:chOff x="2876776" y="4765908"/>
              <a:chExt cx="687003" cy="687003"/>
            </a:xfrm>
          </p:grpSpPr>
          <p:sp>
            <p:nvSpPr>
              <p:cNvPr id="74" name="Diamond 45">
                <a:extLst>
                  <a:ext uri="{FF2B5EF4-FFF2-40B4-BE49-F238E27FC236}">
                    <a16:creationId xmlns:a16="http://schemas.microsoft.com/office/drawing/2014/main" id="{5152EE22-3A8A-5C06-DCF9-0BEBA910C056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75" name="TextBox 46">
                <a:extLst>
                  <a:ext uri="{FF2B5EF4-FFF2-40B4-BE49-F238E27FC236}">
                    <a16:creationId xmlns:a16="http://schemas.microsoft.com/office/drawing/2014/main" id="{6C3BC7B0-33D8-4597-34A3-D3C9D5B1371D}"/>
                  </a:ext>
                </a:extLst>
              </p:cNvPr>
              <p:cNvSpPr txBox="1"/>
              <p:nvPr/>
            </p:nvSpPr>
            <p:spPr>
              <a:xfrm>
                <a:off x="2972277" y="4878576"/>
                <a:ext cx="495999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06</a:t>
                </a:r>
              </a:p>
            </p:txBody>
          </p:sp>
        </p:grpSp>
        <p:grpSp>
          <p:nvGrpSpPr>
            <p:cNvPr id="71" name="Group 59">
              <a:extLst>
                <a:ext uri="{FF2B5EF4-FFF2-40B4-BE49-F238E27FC236}">
                  <a16:creationId xmlns:a16="http://schemas.microsoft.com/office/drawing/2014/main" id="{BCA0CD4E-E0BB-7753-4356-1023CB801AF5}"/>
                </a:ext>
              </a:extLst>
            </p:cNvPr>
            <p:cNvGrpSpPr/>
            <p:nvPr/>
          </p:nvGrpSpPr>
          <p:grpSpPr>
            <a:xfrm>
              <a:off x="6925906" y="4155639"/>
              <a:ext cx="4232109" cy="563232"/>
              <a:chOff x="6444107" y="1469392"/>
              <a:chExt cx="4232109" cy="563232"/>
            </a:xfrm>
          </p:grpSpPr>
          <p:sp>
            <p:nvSpPr>
              <p:cNvPr id="72" name="TextBox 60">
                <a:extLst>
                  <a:ext uri="{FF2B5EF4-FFF2-40B4-BE49-F238E27FC236}">
                    <a16:creationId xmlns:a16="http://schemas.microsoft.com/office/drawing/2014/main" id="{DB217476-63D2-65CA-025E-0990A51F6A68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4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Order Line</a:t>
                </a:r>
                <a:endParaRPr lang="zh-CN" altLang="en-US" sz="1600" b="1" dirty="0">
                  <a:solidFill>
                    <a:schemeClr val="accent4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73" name="TextBox 61">
                <a:extLst>
                  <a:ext uri="{FF2B5EF4-FFF2-40B4-BE49-F238E27FC236}">
                    <a16:creationId xmlns:a16="http://schemas.microsoft.com/office/drawing/2014/main" id="{C7C3F818-937A-10EB-37C5-21971D92A59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925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It serves to link many to many relationship between product and order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76" name="千图PPT彼岸天：ID 8661124库_组合 55">
            <a:extLst>
              <a:ext uri="{FF2B5EF4-FFF2-40B4-BE49-F238E27FC236}">
                <a16:creationId xmlns:a16="http://schemas.microsoft.com/office/drawing/2014/main" id="{AAB9BB0E-8EDD-74F4-CD51-D56FC9AE200E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6346726" y="5844401"/>
            <a:ext cx="4811289" cy="624349"/>
            <a:chOff x="6346726" y="3274097"/>
            <a:chExt cx="4811289" cy="624349"/>
          </a:xfrm>
        </p:grpSpPr>
        <p:grpSp>
          <p:nvGrpSpPr>
            <p:cNvPr id="77" name="Group 41">
              <a:extLst>
                <a:ext uri="{FF2B5EF4-FFF2-40B4-BE49-F238E27FC236}">
                  <a16:creationId xmlns:a16="http://schemas.microsoft.com/office/drawing/2014/main" id="{7EFAB146-D17B-633B-004D-6200E2DCC8AE}"/>
                </a:ext>
              </a:extLst>
            </p:cNvPr>
            <p:cNvGrpSpPr/>
            <p:nvPr/>
          </p:nvGrpSpPr>
          <p:grpSpPr>
            <a:xfrm>
              <a:off x="6346726" y="3274097"/>
              <a:ext cx="624349" cy="624349"/>
              <a:chOff x="2876776" y="4765908"/>
              <a:chExt cx="687003" cy="687003"/>
            </a:xfrm>
          </p:grpSpPr>
          <p:sp>
            <p:nvSpPr>
              <p:cNvPr id="81" name="Diamond 42">
                <a:extLst>
                  <a:ext uri="{FF2B5EF4-FFF2-40B4-BE49-F238E27FC236}">
                    <a16:creationId xmlns:a16="http://schemas.microsoft.com/office/drawing/2014/main" id="{0E003A1A-240E-DA63-3D9B-5E322A4084E2}"/>
                  </a:ext>
                </a:extLst>
              </p:cNvPr>
              <p:cNvSpPr/>
              <p:nvPr/>
            </p:nvSpPr>
            <p:spPr>
              <a:xfrm>
                <a:off x="2876776" y="4765908"/>
                <a:ext cx="687003" cy="687003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82" name="TextBox 43">
                <a:extLst>
                  <a:ext uri="{FF2B5EF4-FFF2-40B4-BE49-F238E27FC236}">
                    <a16:creationId xmlns:a16="http://schemas.microsoft.com/office/drawing/2014/main" id="{C25CA990-6B2E-9372-69BB-4CD77BE7783B}"/>
                  </a:ext>
                </a:extLst>
              </p:cNvPr>
              <p:cNvSpPr txBox="1"/>
              <p:nvPr/>
            </p:nvSpPr>
            <p:spPr>
              <a:xfrm>
                <a:off x="2967866" y="4878576"/>
                <a:ext cx="504819" cy="440261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07</a:t>
                </a:r>
              </a:p>
            </p:txBody>
          </p:sp>
        </p:grpSp>
        <p:grpSp>
          <p:nvGrpSpPr>
            <p:cNvPr id="78" name="Group 62">
              <a:extLst>
                <a:ext uri="{FF2B5EF4-FFF2-40B4-BE49-F238E27FC236}">
                  <a16:creationId xmlns:a16="http://schemas.microsoft.com/office/drawing/2014/main" id="{6089E9A3-20B2-21E0-E473-1031D947FBE1}"/>
                </a:ext>
              </a:extLst>
            </p:cNvPr>
            <p:cNvGrpSpPr/>
            <p:nvPr/>
          </p:nvGrpSpPr>
          <p:grpSpPr>
            <a:xfrm>
              <a:off x="6925906" y="3304655"/>
              <a:ext cx="4232109" cy="563232"/>
              <a:chOff x="6444107" y="1469392"/>
              <a:chExt cx="4232109" cy="563232"/>
            </a:xfrm>
          </p:grpSpPr>
          <p:sp>
            <p:nvSpPr>
              <p:cNvPr id="79" name="TextBox 63">
                <a:extLst>
                  <a:ext uri="{FF2B5EF4-FFF2-40B4-BE49-F238E27FC236}">
                    <a16:creationId xmlns:a16="http://schemas.microsoft.com/office/drawing/2014/main" id="{BF658A50-5556-668A-DDBE-CF0C035F754F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en-US" altLang="zh-CN" sz="1600" b="1" dirty="0">
                    <a:solidFill>
                      <a:schemeClr val="accent3">
                        <a:lumMod val="100000"/>
                      </a:schemeClr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  <a:sym typeface="思源黑体 CN Regular" panose="020B0500000000000000" pitchFamily="34" charset="-122"/>
                  </a:rPr>
                  <a:t>Stock</a:t>
                </a:r>
                <a:endParaRPr lang="zh-CN" altLang="en-US" sz="1600" b="1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  <p:sp>
            <p:nvSpPr>
              <p:cNvPr id="80" name="TextBox 64">
                <a:extLst>
                  <a:ext uri="{FF2B5EF4-FFF2-40B4-BE49-F238E27FC236}">
                    <a16:creationId xmlns:a16="http://schemas.microsoft.com/office/drawing/2014/main" id="{06591908-8286-607E-10F1-97BD87645B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 fontScale="92500" lnSpcReduction="2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050" dirty="0"/>
                  <a:t>Record each SKU that the warehouse has for different products Example: There are 170 bottles of Budweiser Magnum Beer in stock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0310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7235376-0DF7-41FF-5141-F46A23DED2E0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C14F47-C682-EDA9-3A58-256BD5BEA18F}"/>
              </a:ext>
            </a:extLst>
          </p:cNvPr>
          <p:cNvSpPr txBox="1"/>
          <p:nvPr/>
        </p:nvSpPr>
        <p:spPr>
          <a:xfrm>
            <a:off x="373954" y="377641"/>
            <a:ext cx="5742366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Database Design – Business Rules</a:t>
            </a:r>
          </a:p>
        </p:txBody>
      </p:sp>
      <p:grpSp>
        <p:nvGrpSpPr>
          <p:cNvPr id="8" name="千图PPT彼岸天：ID 8661124库_组合 1">
            <a:extLst>
              <a:ext uri="{FF2B5EF4-FFF2-40B4-BE49-F238E27FC236}">
                <a16:creationId xmlns:a16="http://schemas.microsoft.com/office/drawing/2014/main" id="{9DF02ED1-0002-AE26-EB67-273EE21D6AF2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91107" y="1944156"/>
            <a:ext cx="4416562" cy="707886"/>
            <a:chOff x="1105507" y="1745632"/>
            <a:chExt cx="4416562" cy="707886"/>
          </a:xfrm>
        </p:grpSpPr>
        <p:sp>
          <p:nvSpPr>
            <p:cNvPr id="9" name="TextBox 49">
              <a:extLst>
                <a:ext uri="{FF2B5EF4-FFF2-40B4-BE49-F238E27FC236}">
                  <a16:creationId xmlns:a16="http://schemas.microsoft.com/office/drawing/2014/main" id="{5641B415-089C-73B7-2FCC-C55E035B74B3}"/>
                </a:ext>
              </a:extLst>
            </p:cNvPr>
            <p:cNvSpPr txBox="1"/>
            <p:nvPr/>
          </p:nvSpPr>
          <p:spPr>
            <a:xfrm>
              <a:off x="1105507" y="1745632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01</a:t>
              </a:r>
            </a:p>
          </p:txBody>
        </p:sp>
        <p:sp>
          <p:nvSpPr>
            <p:cNvPr id="11" name="TextBox 51">
              <a:extLst>
                <a:ext uri="{FF2B5EF4-FFF2-40B4-BE49-F238E27FC236}">
                  <a16:creationId xmlns:a16="http://schemas.microsoft.com/office/drawing/2014/main" id="{A13E093E-2541-C1C3-0667-E2AAE5418953}"/>
                </a:ext>
              </a:extLst>
            </p:cNvPr>
            <p:cNvSpPr txBox="1"/>
            <p:nvPr/>
          </p:nvSpPr>
          <p:spPr>
            <a:xfrm>
              <a:off x="1559495" y="1785178"/>
              <a:ext cx="3962574" cy="579810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b="1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Each manufacturer supplies one to many products </a:t>
              </a:r>
              <a:br>
                <a:rPr lang="en-US" altLang="zh-CN" b="1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</a:br>
              <a:r>
                <a:rPr lang="en-US" altLang="zh-CN" b="1" dirty="0">
                  <a:solidFill>
                    <a:schemeClr val="accent1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and each product is supplied by one manufacturer  </a:t>
              </a:r>
              <a:endParaRPr lang="zh-CN" altLang="en-US" b="1" dirty="0">
                <a:solidFill>
                  <a:schemeClr val="accent1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13" name="千图PPT彼岸天：ID 8661124库_组合 37">
            <a:extLst>
              <a:ext uri="{FF2B5EF4-FFF2-40B4-BE49-F238E27FC236}">
                <a16:creationId xmlns:a16="http://schemas.microsoft.com/office/drawing/2014/main" id="{22DB446E-4CE2-2670-0F4F-8613FB85EB5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59849" y="2712842"/>
            <a:ext cx="8920143" cy="707886"/>
            <a:chOff x="1074249" y="2598522"/>
            <a:chExt cx="8920143" cy="707886"/>
          </a:xfrm>
        </p:grpSpPr>
        <p:sp>
          <p:nvSpPr>
            <p:cNvPr id="14" name="TextBox 45">
              <a:extLst>
                <a:ext uri="{FF2B5EF4-FFF2-40B4-BE49-F238E27FC236}">
                  <a16:creationId xmlns:a16="http://schemas.microsoft.com/office/drawing/2014/main" id="{7656C391-C84E-A986-CCCF-4BCEA1AA1821}"/>
                </a:ext>
              </a:extLst>
            </p:cNvPr>
            <p:cNvSpPr txBox="1"/>
            <p:nvPr/>
          </p:nvSpPr>
          <p:spPr>
            <a:xfrm>
              <a:off x="1074249" y="2598522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>
                  <a:solidFill>
                    <a:schemeClr val="accent2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02</a:t>
              </a:r>
            </a:p>
          </p:txBody>
        </p:sp>
        <p:sp>
          <p:nvSpPr>
            <p:cNvPr id="16" name="TextBox 47">
              <a:extLst>
                <a:ext uri="{FF2B5EF4-FFF2-40B4-BE49-F238E27FC236}">
                  <a16:creationId xmlns:a16="http://schemas.microsoft.com/office/drawing/2014/main" id="{A38FDCD1-83C6-C72A-2276-D6FA721F9585}"/>
                </a:ext>
              </a:extLst>
            </p:cNvPr>
            <p:cNvSpPr txBox="1"/>
            <p:nvPr/>
          </p:nvSpPr>
          <p:spPr>
            <a:xfrm>
              <a:off x="1559496" y="2806447"/>
              <a:ext cx="8434896" cy="30366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b="1" dirty="0">
                  <a:solidFill>
                    <a:schemeClr val="accent2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Every order contains one product and one product is released by one order </a:t>
              </a:r>
            </a:p>
          </p:txBody>
        </p:sp>
      </p:grpSp>
      <p:grpSp>
        <p:nvGrpSpPr>
          <p:cNvPr id="18" name="千图PPT彼岸天：ID 8661124库_组合 38">
            <a:extLst>
              <a:ext uri="{FF2B5EF4-FFF2-40B4-BE49-F238E27FC236}">
                <a16:creationId xmlns:a16="http://schemas.microsoft.com/office/drawing/2014/main" id="{6E433F50-3907-4B7A-82BF-8C6D1471972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52635" y="3481528"/>
            <a:ext cx="9650583" cy="707886"/>
            <a:chOff x="1067035" y="3451412"/>
            <a:chExt cx="9650583" cy="707886"/>
          </a:xfrm>
        </p:grpSpPr>
        <p:sp>
          <p:nvSpPr>
            <p:cNvPr id="19" name="TextBox 41">
              <a:extLst>
                <a:ext uri="{FF2B5EF4-FFF2-40B4-BE49-F238E27FC236}">
                  <a16:creationId xmlns:a16="http://schemas.microsoft.com/office/drawing/2014/main" id="{0559292E-D087-7069-45C0-0BD73F683F22}"/>
                </a:ext>
              </a:extLst>
            </p:cNvPr>
            <p:cNvSpPr txBox="1"/>
            <p:nvPr/>
          </p:nvSpPr>
          <p:spPr>
            <a:xfrm>
              <a:off x="1067035" y="3451412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03</a:t>
              </a:r>
            </a:p>
          </p:txBody>
        </p:sp>
        <p:sp>
          <p:nvSpPr>
            <p:cNvPr id="21" name="TextBox 43">
              <a:extLst>
                <a:ext uri="{FF2B5EF4-FFF2-40B4-BE49-F238E27FC236}">
                  <a16:creationId xmlns:a16="http://schemas.microsoft.com/office/drawing/2014/main" id="{48D0E416-41DF-25EF-6690-0EF6A7BC9570}"/>
                </a:ext>
              </a:extLst>
            </p:cNvPr>
            <p:cNvSpPr txBox="1"/>
            <p:nvPr/>
          </p:nvSpPr>
          <p:spPr>
            <a:xfrm>
              <a:off x="1559495" y="3625970"/>
              <a:ext cx="9158123" cy="30366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b="1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Each order is shipped to one store and each store places zero to many orders </a:t>
              </a:r>
              <a:endParaRPr lang="zh-CN" altLang="en-US" b="1" dirty="0">
                <a:solidFill>
                  <a:schemeClr val="accent3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  <p:grpSp>
        <p:nvGrpSpPr>
          <p:cNvPr id="23" name="千图PPT彼岸天：ID 8661124库_组合 39">
            <a:extLst>
              <a:ext uri="{FF2B5EF4-FFF2-40B4-BE49-F238E27FC236}">
                <a16:creationId xmlns:a16="http://schemas.microsoft.com/office/drawing/2014/main" id="{E007969C-7808-6053-2584-D136F4E8B01B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60650" y="4250214"/>
            <a:ext cx="8005155" cy="707886"/>
            <a:chOff x="1075050" y="4304302"/>
            <a:chExt cx="8005155" cy="707886"/>
          </a:xfrm>
        </p:grpSpPr>
        <p:sp>
          <p:nvSpPr>
            <p:cNvPr id="24" name="TextBox 37">
              <a:extLst>
                <a:ext uri="{FF2B5EF4-FFF2-40B4-BE49-F238E27FC236}">
                  <a16:creationId xmlns:a16="http://schemas.microsoft.com/office/drawing/2014/main" id="{221E32FD-4B8F-81E7-B218-1B9F4D95C8C8}"/>
                </a:ext>
              </a:extLst>
            </p:cNvPr>
            <p:cNvSpPr txBox="1"/>
            <p:nvPr/>
          </p:nvSpPr>
          <p:spPr>
            <a:xfrm>
              <a:off x="1075050" y="4304302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4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04</a:t>
              </a:r>
            </a:p>
          </p:txBody>
        </p:sp>
        <p:sp>
          <p:nvSpPr>
            <p:cNvPr id="26" name="TextBox 39">
              <a:extLst>
                <a:ext uri="{FF2B5EF4-FFF2-40B4-BE49-F238E27FC236}">
                  <a16:creationId xmlns:a16="http://schemas.microsoft.com/office/drawing/2014/main" id="{34869609-6DF0-E3B8-8A9C-BDD68761CFCB}"/>
                </a:ext>
              </a:extLst>
            </p:cNvPr>
            <p:cNvSpPr txBox="1"/>
            <p:nvPr/>
          </p:nvSpPr>
          <p:spPr>
            <a:xfrm>
              <a:off x="1559495" y="4453499"/>
              <a:ext cx="7520710" cy="33456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b="1" dirty="0">
                  <a:solidFill>
                    <a:schemeClr val="accent4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Each shipment consists of one to many orders and each order if fulfilled by one shipment</a:t>
              </a:r>
            </a:p>
          </p:txBody>
        </p:sp>
      </p:grpSp>
      <p:grpSp>
        <p:nvGrpSpPr>
          <p:cNvPr id="33" name="千图PPT彼岸天：ID 8661124库_组合 38">
            <a:extLst>
              <a:ext uri="{FF2B5EF4-FFF2-40B4-BE49-F238E27FC236}">
                <a16:creationId xmlns:a16="http://schemas.microsoft.com/office/drawing/2014/main" id="{859745F5-183C-9FD0-0CDF-508B9F68B27C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52635" y="5018900"/>
            <a:ext cx="6361579" cy="707886"/>
            <a:chOff x="1067035" y="3451412"/>
            <a:chExt cx="6361579" cy="707886"/>
          </a:xfrm>
        </p:grpSpPr>
        <p:sp>
          <p:nvSpPr>
            <p:cNvPr id="34" name="TextBox 41">
              <a:extLst>
                <a:ext uri="{FF2B5EF4-FFF2-40B4-BE49-F238E27FC236}">
                  <a16:creationId xmlns:a16="http://schemas.microsoft.com/office/drawing/2014/main" id="{92CFD807-A2EB-1AAD-9EB6-2D2775B81C44}"/>
                </a:ext>
              </a:extLst>
            </p:cNvPr>
            <p:cNvSpPr txBox="1"/>
            <p:nvPr/>
          </p:nvSpPr>
          <p:spPr>
            <a:xfrm>
              <a:off x="1067035" y="3451412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05</a:t>
              </a:r>
            </a:p>
          </p:txBody>
        </p:sp>
        <p:sp>
          <p:nvSpPr>
            <p:cNvPr id="36" name="TextBox 43">
              <a:extLst>
                <a:ext uri="{FF2B5EF4-FFF2-40B4-BE49-F238E27FC236}">
                  <a16:creationId xmlns:a16="http://schemas.microsoft.com/office/drawing/2014/main" id="{E82B64D4-3AF5-3FD4-59A2-DAC68A6FD9B4}"/>
                </a:ext>
              </a:extLst>
            </p:cNvPr>
            <p:cNvSpPr txBox="1"/>
            <p:nvPr/>
          </p:nvSpPr>
          <p:spPr>
            <a:xfrm>
              <a:off x="1559496" y="3523739"/>
              <a:ext cx="5869118" cy="46669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b="1" dirty="0">
                  <a:solidFill>
                    <a:schemeClr val="accent3">
                      <a:lumMod val="100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 CN Regular" panose="020B0500000000000000" pitchFamily="34" charset="-122"/>
                </a:rPr>
                <a:t>Each product is maintained in one stock and one stock maintains one to many products </a:t>
              </a:r>
              <a:endParaRPr lang="zh-CN" altLang="en-US" b="1" dirty="0">
                <a:solidFill>
                  <a:schemeClr val="accent3">
                    <a:lumMod val="10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 CN Regular" panose="020B05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823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7235376-0DF7-41FF-5141-F46A23DED2E0}"/>
              </a:ext>
            </a:extLst>
          </p:cNvPr>
          <p:cNvSpPr/>
          <p:nvPr/>
        </p:nvSpPr>
        <p:spPr>
          <a:xfrm>
            <a:off x="335" y="343072"/>
            <a:ext cx="213349" cy="55622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/>
              </a:solidFill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C14F47-C682-EDA9-3A58-256BD5BEA18F}"/>
              </a:ext>
            </a:extLst>
          </p:cNvPr>
          <p:cNvSpPr txBox="1"/>
          <p:nvPr/>
        </p:nvSpPr>
        <p:spPr>
          <a:xfrm>
            <a:off x="373954" y="377641"/>
            <a:ext cx="7238958" cy="461659"/>
          </a:xfrm>
          <a:prstGeom prst="rect">
            <a:avLst/>
          </a:prstGeom>
          <a:noFill/>
        </p:spPr>
        <p:txBody>
          <a:bodyPr wrap="square" lIns="91434" tIns="45717" rIns="91434" bIns="45717" rtlCol="0">
            <a:spAutoFit/>
          </a:bodyPr>
          <a:lstStyle/>
          <a:p>
            <a:pPr defTabSz="914232"/>
            <a:r>
              <a:rPr lang="en-US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Database Design – SSMS ERD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32B66-1BB3-FD9D-D4B3-A2058C875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84" y="1115010"/>
            <a:ext cx="11444916" cy="574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5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72D30"/>
      </a:accent1>
      <a:accent2>
        <a:srgbClr val="956D5E"/>
      </a:accent2>
      <a:accent3>
        <a:srgbClr val="715B4E"/>
      </a:accent3>
      <a:accent4>
        <a:srgbClr val="772D30"/>
      </a:accent4>
      <a:accent5>
        <a:srgbClr val="956D5E"/>
      </a:accent5>
      <a:accent6>
        <a:srgbClr val="715B4E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.potx" id="{6E52BFE8-7310-4148-9E7B-5810933452AC}" vid="{282C971F-AF80-4E05-9940-F8AA833724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614</Words>
  <Application>Microsoft Macintosh PowerPoint</Application>
  <PresentationFormat>Widescreen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等线</vt:lpstr>
      <vt:lpstr>微软雅黑</vt:lpstr>
      <vt:lpstr>Arial</vt:lpstr>
      <vt:lpstr>Calibri</vt:lpstr>
      <vt:lpstr>Calibri Light</vt:lpstr>
      <vt:lpstr>LatoWeb</vt:lpstr>
      <vt:lpstr>思源黑体 CN Regular</vt:lpstr>
      <vt:lpstr>思源黑体旧字形 ExtraLight</vt:lpstr>
      <vt:lpstr>Office Theme</vt:lpstr>
      <vt:lpstr>PPT定制1801380800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Peng, Vera</dc:creator>
  <cp:lastModifiedBy>Nagarajan, Shanker</cp:lastModifiedBy>
  <cp:revision>9</cp:revision>
  <dcterms:created xsi:type="dcterms:W3CDTF">2022-11-25T18:18:42Z</dcterms:created>
  <dcterms:modified xsi:type="dcterms:W3CDTF">2023-02-15T01:03:38Z</dcterms:modified>
</cp:coreProperties>
</file>

<file path=docProps/thumbnail.jpeg>
</file>